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54"/>
  </p:notesMasterIdLst>
  <p:sldIdLst>
    <p:sldId id="258" r:id="rId2"/>
    <p:sldId id="276" r:id="rId3"/>
    <p:sldId id="307" r:id="rId4"/>
    <p:sldId id="308" r:id="rId5"/>
    <p:sldId id="306" r:id="rId6"/>
    <p:sldId id="311" r:id="rId7"/>
    <p:sldId id="312" r:id="rId8"/>
    <p:sldId id="327" r:id="rId9"/>
    <p:sldId id="326" r:id="rId10"/>
    <p:sldId id="328" r:id="rId11"/>
    <p:sldId id="329" r:id="rId12"/>
    <p:sldId id="314" r:id="rId13"/>
    <p:sldId id="315" r:id="rId14"/>
    <p:sldId id="330" r:id="rId15"/>
    <p:sldId id="331" r:id="rId16"/>
    <p:sldId id="359" r:id="rId17"/>
    <p:sldId id="325" r:id="rId18"/>
    <p:sldId id="332" r:id="rId19"/>
    <p:sldId id="333" r:id="rId20"/>
    <p:sldId id="334" r:id="rId21"/>
    <p:sldId id="335" r:id="rId22"/>
    <p:sldId id="336" r:id="rId23"/>
    <p:sldId id="337" r:id="rId24"/>
    <p:sldId id="338" r:id="rId25"/>
    <p:sldId id="339" r:id="rId26"/>
    <p:sldId id="340" r:id="rId27"/>
    <p:sldId id="341" r:id="rId28"/>
    <p:sldId id="342" r:id="rId29"/>
    <p:sldId id="343" r:id="rId30"/>
    <p:sldId id="344" r:id="rId31"/>
    <p:sldId id="345" r:id="rId32"/>
    <p:sldId id="346" r:id="rId33"/>
    <p:sldId id="349" r:id="rId34"/>
    <p:sldId id="347" r:id="rId35"/>
    <p:sldId id="348" r:id="rId36"/>
    <p:sldId id="350" r:id="rId37"/>
    <p:sldId id="351" r:id="rId38"/>
    <p:sldId id="352" r:id="rId39"/>
    <p:sldId id="354" r:id="rId40"/>
    <p:sldId id="361" r:id="rId41"/>
    <p:sldId id="364" r:id="rId42"/>
    <p:sldId id="362" r:id="rId43"/>
    <p:sldId id="363" r:id="rId44"/>
    <p:sldId id="353" r:id="rId45"/>
    <p:sldId id="355" r:id="rId46"/>
    <p:sldId id="356" r:id="rId47"/>
    <p:sldId id="357" r:id="rId48"/>
    <p:sldId id="358" r:id="rId49"/>
    <p:sldId id="360" r:id="rId50"/>
    <p:sldId id="365" r:id="rId51"/>
    <p:sldId id="366" r:id="rId52"/>
    <p:sldId id="367"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6" autoAdjust="0"/>
    <p:restoredTop sz="85726" autoAdjust="0"/>
  </p:normalViewPr>
  <p:slideViewPr>
    <p:cSldViewPr snapToGrid="0">
      <p:cViewPr varScale="1">
        <p:scale>
          <a:sx n="71" d="100"/>
          <a:sy n="71" d="100"/>
        </p:scale>
        <p:origin x="60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94081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63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319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711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38781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494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90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10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894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607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747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99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504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414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43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630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91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4/3/2025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19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4/3/2025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74301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3254" y="55193"/>
            <a:ext cx="7231784" cy="3654081"/>
          </a:xfrm>
        </p:spPr>
        <p:txBody>
          <a:bodyPr anchor="ctr">
            <a:normAutofit/>
          </a:bodyPr>
          <a:lstStyle/>
          <a:p>
            <a:r>
              <a:rPr lang="en-US" sz="5400" dirty="0" err="1">
                <a:solidFill>
                  <a:schemeClr val="tx2"/>
                </a:solidFill>
              </a:rPr>
              <a:t>Derin</a:t>
            </a:r>
            <a:r>
              <a:rPr lang="en-US" sz="5400" dirty="0">
                <a:solidFill>
                  <a:schemeClr val="tx2"/>
                </a:solidFill>
              </a:rPr>
              <a:t> </a:t>
            </a:r>
            <a:r>
              <a:rPr lang="en-US" sz="5400" dirty="0" err="1">
                <a:solidFill>
                  <a:schemeClr val="tx2"/>
                </a:solidFill>
              </a:rPr>
              <a:t>ogrenme</a:t>
            </a:r>
            <a:r>
              <a:rPr lang="en-US" sz="5400" dirty="0">
                <a:solidFill>
                  <a:schemeClr val="tx2"/>
                </a:solidFill>
              </a:rPr>
              <a:t> </a:t>
            </a:r>
          </a:p>
        </p:txBody>
      </p:sp>
      <p:sp>
        <p:nvSpPr>
          <p:cNvPr id="3" name="Content Placeholder 2"/>
          <p:cNvSpPr>
            <a:spLocks noGrp="1"/>
          </p:cNvSpPr>
          <p:nvPr>
            <p:ph type="subTitle" idx="1"/>
          </p:nvPr>
        </p:nvSpPr>
        <p:spPr>
          <a:xfrm>
            <a:off x="2158640" y="2607510"/>
            <a:ext cx="6601012" cy="1642979"/>
          </a:xfrm>
        </p:spPr>
        <p:txBody>
          <a:bodyPr anchor="ctr">
            <a:normAutofit/>
          </a:bodyPr>
          <a:lstStyle/>
          <a:p>
            <a:r>
              <a:rPr lang="tr-TR" sz="3200" dirty="0"/>
              <a:t>YZM306</a:t>
            </a:r>
            <a:endParaRPr sz="3200" dirty="0"/>
          </a:p>
        </p:txBody>
      </p:sp>
      <p:sp>
        <p:nvSpPr>
          <p:cNvPr id="4" name="Content Placeholder 2">
            <a:extLst>
              <a:ext uri="{FF2B5EF4-FFF2-40B4-BE49-F238E27FC236}">
                <a16:creationId xmlns:a16="http://schemas.microsoft.com/office/drawing/2014/main" id="{2780D473-BE9B-CAC6-A844-7292B639A4BA}"/>
              </a:ext>
            </a:extLst>
          </p:cNvPr>
          <p:cNvSpPr txBox="1">
            <a:spLocks/>
          </p:cNvSpPr>
          <p:nvPr/>
        </p:nvSpPr>
        <p:spPr>
          <a:xfrm>
            <a:off x="5920230" y="3709274"/>
            <a:ext cx="6601012" cy="3654082"/>
          </a:xfrm>
          <a:prstGeom prst="rect">
            <a:avLst/>
          </a:prstGeom>
        </p:spPr>
        <p:txBody>
          <a:bodyPr vert="horz" lIns="91440" tIns="45720" rIns="91440" bIns="45720" rtlCol="0" anchor="ctr">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tr-TR" sz="3200" dirty="0" err="1"/>
              <a:t>Dr.Öğr.Üyesi</a:t>
            </a:r>
            <a:r>
              <a:rPr lang="tr-TR" sz="3200" dirty="0"/>
              <a:t> Murat ŞİMŞEK</a:t>
            </a:r>
          </a:p>
        </p:txBody>
      </p:sp>
    </p:spTree>
    <p:extLst>
      <p:ext uri="{BB962C8B-B14F-4D97-AF65-F5344CB8AC3E}">
        <p14:creationId xmlns:p14="http://schemas.microsoft.com/office/powerpoint/2010/main" val="33430241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63188" y="145800"/>
            <a:ext cx="10353761" cy="1326321"/>
          </a:xfrm>
        </p:spPr>
        <p:txBody>
          <a:bodyPr/>
          <a:lstStyle/>
          <a:p>
            <a:r>
              <a:rPr lang="tr-TR" dirty="0" err="1" smtClean="0"/>
              <a:t>rnn</a:t>
            </a:r>
            <a:endParaRPr lang="tr-TR" dirty="0"/>
          </a:p>
        </p:txBody>
      </p:sp>
      <p:sp>
        <p:nvSpPr>
          <p:cNvPr id="3" name="İçerik Yer Tutucusu 2"/>
          <p:cNvSpPr>
            <a:spLocks noGrp="1"/>
          </p:cNvSpPr>
          <p:nvPr>
            <p:ph idx="1"/>
          </p:nvPr>
        </p:nvSpPr>
        <p:spPr>
          <a:xfrm>
            <a:off x="356545" y="1106361"/>
            <a:ext cx="11468257" cy="1787446"/>
          </a:xfrm>
        </p:spPr>
        <p:txBody>
          <a:bodyPr>
            <a:noAutofit/>
          </a:bodyPr>
          <a:lstStyle/>
          <a:p>
            <a:r>
              <a:rPr lang="en-US" sz="2400" dirty="0"/>
              <a:t>RNNs are neural networks specifically designed to process sequence data</a:t>
            </a:r>
            <a:r>
              <a:rPr lang="en-US" sz="2400" dirty="0" smtClean="0"/>
              <a:t>.</a:t>
            </a:r>
            <a:endParaRPr lang="en-US" sz="2400" dirty="0"/>
          </a:p>
          <a:p>
            <a:r>
              <a:rPr lang="en-US" sz="2400" dirty="0"/>
              <a:t>They work by </a:t>
            </a:r>
            <a:r>
              <a:rPr lang="en-US" sz="2400" b="1" dirty="0"/>
              <a:t>storing information from the previous time step </a:t>
            </a:r>
            <a:r>
              <a:rPr lang="en-US" sz="2400" dirty="0"/>
              <a:t>at each time step and updating that information with subsequent steps.</a:t>
            </a:r>
            <a:endParaRPr lang="tr-TR" sz="2400" dirty="0" smtClean="0"/>
          </a:p>
        </p:txBody>
      </p:sp>
      <p:pic>
        <p:nvPicPr>
          <p:cNvPr id="5" name="Resim 4"/>
          <p:cNvPicPr>
            <a:picLocks noChangeAspect="1"/>
          </p:cNvPicPr>
          <p:nvPr/>
        </p:nvPicPr>
        <p:blipFill>
          <a:blip r:embed="rId2"/>
          <a:stretch>
            <a:fillRect/>
          </a:stretch>
        </p:blipFill>
        <p:spPr>
          <a:xfrm>
            <a:off x="1265587" y="3096327"/>
            <a:ext cx="9650172" cy="3591426"/>
          </a:xfrm>
          <a:prstGeom prst="rect">
            <a:avLst/>
          </a:prstGeom>
        </p:spPr>
      </p:pic>
    </p:spTree>
    <p:extLst>
      <p:ext uri="{BB962C8B-B14F-4D97-AF65-F5344CB8AC3E}">
        <p14:creationId xmlns:p14="http://schemas.microsoft.com/office/powerpoint/2010/main" val="1306412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63188" y="145800"/>
            <a:ext cx="10353761" cy="1326321"/>
          </a:xfrm>
        </p:spPr>
        <p:txBody>
          <a:bodyPr/>
          <a:lstStyle/>
          <a:p>
            <a:r>
              <a:rPr lang="tr-TR" dirty="0" err="1" smtClean="0"/>
              <a:t>rnn</a:t>
            </a:r>
            <a:endParaRPr lang="tr-TR" dirty="0"/>
          </a:p>
        </p:txBody>
      </p:sp>
      <p:sp>
        <p:nvSpPr>
          <p:cNvPr id="3" name="İçerik Yer Tutucusu 2"/>
          <p:cNvSpPr>
            <a:spLocks noGrp="1"/>
          </p:cNvSpPr>
          <p:nvPr>
            <p:ph idx="1"/>
          </p:nvPr>
        </p:nvSpPr>
        <p:spPr>
          <a:xfrm>
            <a:off x="356545" y="1106361"/>
            <a:ext cx="11468257" cy="1787446"/>
          </a:xfrm>
        </p:spPr>
        <p:txBody>
          <a:bodyPr>
            <a:noAutofit/>
          </a:bodyPr>
          <a:lstStyle/>
          <a:p>
            <a:r>
              <a:rPr lang="en-US" b="1" dirty="0">
                <a:effectLst/>
              </a:rPr>
              <a:t>Structure</a:t>
            </a:r>
            <a:r>
              <a:rPr lang="en-US" dirty="0">
                <a:effectLst/>
              </a:rPr>
              <a:t>:</a:t>
            </a:r>
          </a:p>
          <a:p>
            <a:r>
              <a:rPr lang="en-US" b="1" dirty="0">
                <a:effectLst/>
              </a:rPr>
              <a:t>Recurrent Connections</a:t>
            </a:r>
            <a:r>
              <a:rPr lang="en-US" dirty="0">
                <a:effectLst/>
              </a:rPr>
              <a:t>: Neurons have connections looping back to themselves, allowing information to persist.</a:t>
            </a:r>
          </a:p>
          <a:p>
            <a:r>
              <a:rPr lang="en-US" b="1" dirty="0">
                <a:effectLst/>
              </a:rPr>
              <a:t>Hidden State</a:t>
            </a:r>
            <a:r>
              <a:rPr lang="en-US" dirty="0">
                <a:effectLst/>
              </a:rPr>
              <a:t>: Maintains a memory of previous inputs.</a:t>
            </a:r>
          </a:p>
        </p:txBody>
      </p:sp>
      <p:pic>
        <p:nvPicPr>
          <p:cNvPr id="5" name="Resim 4"/>
          <p:cNvPicPr>
            <a:picLocks noChangeAspect="1"/>
          </p:cNvPicPr>
          <p:nvPr/>
        </p:nvPicPr>
        <p:blipFill>
          <a:blip r:embed="rId2"/>
          <a:stretch>
            <a:fillRect/>
          </a:stretch>
        </p:blipFill>
        <p:spPr>
          <a:xfrm>
            <a:off x="1265587" y="3096327"/>
            <a:ext cx="9650172" cy="3591426"/>
          </a:xfrm>
          <a:prstGeom prst="rect">
            <a:avLst/>
          </a:prstGeom>
        </p:spPr>
      </p:pic>
    </p:spTree>
    <p:extLst>
      <p:ext uri="{BB962C8B-B14F-4D97-AF65-F5344CB8AC3E}">
        <p14:creationId xmlns:p14="http://schemas.microsoft.com/office/powerpoint/2010/main" val="1493497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3200" dirty="0" smtClean="0"/>
              <a:t>RNN (</a:t>
            </a:r>
            <a:r>
              <a:rPr lang="tr-TR" sz="3200" dirty="0" err="1">
                <a:effectLst/>
              </a:rPr>
              <a:t>Recurrent</a:t>
            </a:r>
            <a:r>
              <a:rPr lang="tr-TR" sz="3200" dirty="0">
                <a:effectLst/>
              </a:rPr>
              <a:t> </a:t>
            </a:r>
            <a:r>
              <a:rPr lang="tr-TR" sz="3200" dirty="0" err="1">
                <a:effectLst/>
              </a:rPr>
              <a:t>Neural</a:t>
            </a:r>
            <a:r>
              <a:rPr lang="tr-TR" sz="3200" dirty="0">
                <a:effectLst/>
              </a:rPr>
              <a:t> </a:t>
            </a:r>
            <a:r>
              <a:rPr lang="tr-TR" sz="3200" dirty="0" smtClean="0">
                <a:effectLst/>
              </a:rPr>
              <a:t>Network</a:t>
            </a:r>
            <a:r>
              <a:rPr lang="tr-TR" sz="3200" dirty="0" smtClean="0"/>
              <a:t>)</a:t>
            </a:r>
            <a:endParaRPr lang="tr-TR" sz="3200" dirty="0"/>
          </a:p>
        </p:txBody>
      </p:sp>
      <p:pic>
        <p:nvPicPr>
          <p:cNvPr id="4" name="Picture 4" descr="https://www.researchgate.net/publication/344946727/figure/fig5/AS:951841118502913@1603948015226/Comparison-between-artificial-neural-network-ANN-and-recurrent-neural-network-RNN_W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643" y="2031519"/>
            <a:ext cx="10489913" cy="2884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005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sz="3200" dirty="0" smtClean="0"/>
              <a:t>RNN (</a:t>
            </a:r>
            <a:r>
              <a:rPr lang="tr-TR" sz="3200" dirty="0" err="1">
                <a:effectLst/>
              </a:rPr>
              <a:t>Recurrent</a:t>
            </a:r>
            <a:r>
              <a:rPr lang="tr-TR" sz="3200" dirty="0">
                <a:effectLst/>
              </a:rPr>
              <a:t> </a:t>
            </a:r>
            <a:r>
              <a:rPr lang="tr-TR" sz="3200" dirty="0" err="1">
                <a:effectLst/>
              </a:rPr>
              <a:t>Neural</a:t>
            </a:r>
            <a:r>
              <a:rPr lang="tr-TR" sz="3200" dirty="0">
                <a:effectLst/>
              </a:rPr>
              <a:t> </a:t>
            </a:r>
            <a:r>
              <a:rPr lang="tr-TR" sz="3200" dirty="0" smtClean="0">
                <a:effectLst/>
              </a:rPr>
              <a:t>Network</a:t>
            </a:r>
            <a:r>
              <a:rPr lang="tr-TR" sz="3200" dirty="0" smtClean="0"/>
              <a:t>)</a:t>
            </a:r>
            <a:endParaRPr lang="tr-TR" sz="3200" dirty="0"/>
          </a:p>
        </p:txBody>
      </p:sp>
      <p:pic>
        <p:nvPicPr>
          <p:cNvPr id="5" name="Resim 4"/>
          <p:cNvPicPr>
            <a:picLocks noChangeAspect="1"/>
          </p:cNvPicPr>
          <p:nvPr/>
        </p:nvPicPr>
        <p:blipFill>
          <a:blip r:embed="rId2"/>
          <a:stretch>
            <a:fillRect/>
          </a:stretch>
        </p:blipFill>
        <p:spPr>
          <a:xfrm>
            <a:off x="2018570" y="1704357"/>
            <a:ext cx="8416347" cy="4487589"/>
          </a:xfrm>
          <a:prstGeom prst="rect">
            <a:avLst/>
          </a:prstGeom>
        </p:spPr>
      </p:pic>
    </p:spTree>
    <p:extLst>
      <p:ext uri="{BB962C8B-B14F-4D97-AF65-F5344CB8AC3E}">
        <p14:creationId xmlns:p14="http://schemas.microsoft.com/office/powerpoint/2010/main" val="5015635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en-US" sz="3200" dirty="0"/>
              <a:t>RNN architecture</a:t>
            </a:r>
            <a:endParaRPr lang="en-US" sz="3200" dirty="0"/>
          </a:p>
        </p:txBody>
      </p:sp>
      <p:pic>
        <p:nvPicPr>
          <p:cNvPr id="3" name="Resim 2"/>
          <p:cNvPicPr>
            <a:picLocks noChangeAspect="1"/>
          </p:cNvPicPr>
          <p:nvPr/>
        </p:nvPicPr>
        <p:blipFill rotWithShape="1">
          <a:blip r:embed="rId2"/>
          <a:srcRect l="2163" r="1120"/>
          <a:stretch/>
        </p:blipFill>
        <p:spPr>
          <a:xfrm>
            <a:off x="0" y="1730388"/>
            <a:ext cx="12125588" cy="4734958"/>
          </a:xfrm>
          <a:prstGeom prst="rect">
            <a:avLst/>
          </a:prstGeom>
        </p:spPr>
      </p:pic>
    </p:spTree>
    <p:extLst>
      <p:ext uri="{BB962C8B-B14F-4D97-AF65-F5344CB8AC3E}">
        <p14:creationId xmlns:p14="http://schemas.microsoft.com/office/powerpoint/2010/main" val="3798773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en-US" sz="3200" dirty="0"/>
              <a:t>RNN architecture</a:t>
            </a:r>
            <a:endParaRPr lang="en-US" sz="3200" dirty="0"/>
          </a:p>
        </p:txBody>
      </p:sp>
      <p:pic>
        <p:nvPicPr>
          <p:cNvPr id="3" name="Resim 2"/>
          <p:cNvPicPr>
            <a:picLocks noChangeAspect="1"/>
          </p:cNvPicPr>
          <p:nvPr/>
        </p:nvPicPr>
        <p:blipFill rotWithShape="1">
          <a:blip r:embed="rId2"/>
          <a:srcRect l="45752" t="18437" r="1120" b="27718"/>
          <a:stretch/>
        </p:blipFill>
        <p:spPr>
          <a:xfrm>
            <a:off x="0" y="1651299"/>
            <a:ext cx="6225089" cy="2382820"/>
          </a:xfrm>
          <a:prstGeom prst="rect">
            <a:avLst/>
          </a:prstGeom>
        </p:spPr>
      </p:pic>
      <p:pic>
        <p:nvPicPr>
          <p:cNvPr id="4" name="Resim 3"/>
          <p:cNvPicPr>
            <a:picLocks noChangeAspect="1"/>
          </p:cNvPicPr>
          <p:nvPr/>
        </p:nvPicPr>
        <p:blipFill>
          <a:blip r:embed="rId3"/>
          <a:stretch>
            <a:fillRect/>
          </a:stretch>
        </p:blipFill>
        <p:spPr>
          <a:xfrm>
            <a:off x="6322364" y="1651299"/>
            <a:ext cx="5773756" cy="3437068"/>
          </a:xfrm>
          <a:prstGeom prst="rect">
            <a:avLst/>
          </a:prstGeom>
        </p:spPr>
      </p:pic>
    </p:spTree>
    <p:extLst>
      <p:ext uri="{BB962C8B-B14F-4D97-AF65-F5344CB8AC3E}">
        <p14:creationId xmlns:p14="http://schemas.microsoft.com/office/powerpoint/2010/main" val="1180754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570259" y="139850"/>
            <a:ext cx="9395725" cy="924702"/>
          </a:xfrm>
        </p:spPr>
        <p:txBody>
          <a:bodyPr>
            <a:normAutofit/>
          </a:bodyPr>
          <a:lstStyle/>
          <a:p>
            <a:r>
              <a:rPr lang="en-US" sz="3200" dirty="0"/>
              <a:t>RNN architecture</a:t>
            </a:r>
            <a:endParaRPr lang="en-US" sz="3200" dirty="0"/>
          </a:p>
        </p:txBody>
      </p:sp>
      <p:pic>
        <p:nvPicPr>
          <p:cNvPr id="5" name="Resim 4"/>
          <p:cNvPicPr>
            <a:picLocks noChangeAspect="1"/>
          </p:cNvPicPr>
          <p:nvPr/>
        </p:nvPicPr>
        <p:blipFill>
          <a:blip r:embed="rId2"/>
          <a:stretch>
            <a:fillRect/>
          </a:stretch>
        </p:blipFill>
        <p:spPr>
          <a:xfrm>
            <a:off x="1922398" y="1064552"/>
            <a:ext cx="8411749" cy="5534797"/>
          </a:xfrm>
          <a:prstGeom prst="rect">
            <a:avLst/>
          </a:prstGeom>
        </p:spPr>
      </p:pic>
    </p:spTree>
    <p:extLst>
      <p:ext uri="{BB962C8B-B14F-4D97-AF65-F5344CB8AC3E}">
        <p14:creationId xmlns:p14="http://schemas.microsoft.com/office/powerpoint/2010/main" val="23459916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SORU-1</a:t>
            </a:r>
            <a:endParaRPr lang="tr-TR" dirty="0"/>
          </a:p>
        </p:txBody>
      </p:sp>
      <p:pic>
        <p:nvPicPr>
          <p:cNvPr id="3" name="Resim 2"/>
          <p:cNvPicPr>
            <a:picLocks noChangeAspect="1"/>
          </p:cNvPicPr>
          <p:nvPr/>
        </p:nvPicPr>
        <p:blipFill>
          <a:blip r:embed="rId2"/>
          <a:stretch>
            <a:fillRect/>
          </a:stretch>
        </p:blipFill>
        <p:spPr>
          <a:xfrm>
            <a:off x="248290" y="1104799"/>
            <a:ext cx="11714214" cy="2238687"/>
          </a:xfrm>
          <a:prstGeom prst="rect">
            <a:avLst/>
          </a:prstGeom>
        </p:spPr>
      </p:pic>
      <p:pic>
        <p:nvPicPr>
          <p:cNvPr id="4" name="Resim 3"/>
          <p:cNvPicPr>
            <a:picLocks noChangeAspect="1"/>
          </p:cNvPicPr>
          <p:nvPr/>
        </p:nvPicPr>
        <p:blipFill rotWithShape="1">
          <a:blip r:embed="rId3"/>
          <a:srcRect b="19914"/>
          <a:stretch/>
        </p:blipFill>
        <p:spPr>
          <a:xfrm>
            <a:off x="248290" y="3456788"/>
            <a:ext cx="11714214" cy="3268694"/>
          </a:xfrm>
          <a:prstGeom prst="rect">
            <a:avLst/>
          </a:prstGeom>
        </p:spPr>
      </p:pic>
    </p:spTree>
    <p:extLst>
      <p:ext uri="{BB962C8B-B14F-4D97-AF65-F5344CB8AC3E}">
        <p14:creationId xmlns:p14="http://schemas.microsoft.com/office/powerpoint/2010/main" val="30690156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SORU-1</a:t>
            </a:r>
            <a:endParaRPr lang="tr-TR" dirty="0"/>
          </a:p>
        </p:txBody>
      </p:sp>
      <p:pic>
        <p:nvPicPr>
          <p:cNvPr id="5" name="Resim 4"/>
          <p:cNvPicPr>
            <a:picLocks noChangeAspect="1"/>
          </p:cNvPicPr>
          <p:nvPr/>
        </p:nvPicPr>
        <p:blipFill>
          <a:blip r:embed="rId2"/>
          <a:stretch>
            <a:fillRect/>
          </a:stretch>
        </p:blipFill>
        <p:spPr>
          <a:xfrm>
            <a:off x="338723" y="1840627"/>
            <a:ext cx="11300023" cy="967119"/>
          </a:xfrm>
          <a:prstGeom prst="rect">
            <a:avLst/>
          </a:prstGeom>
        </p:spPr>
      </p:pic>
    </p:spTree>
    <p:extLst>
      <p:ext uri="{BB962C8B-B14F-4D97-AF65-F5344CB8AC3E}">
        <p14:creationId xmlns:p14="http://schemas.microsoft.com/office/powerpoint/2010/main" val="32259451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CEVAP-1</a:t>
            </a:r>
            <a:endParaRPr lang="tr-TR" dirty="0"/>
          </a:p>
        </p:txBody>
      </p:sp>
      <p:pic>
        <p:nvPicPr>
          <p:cNvPr id="3" name="Resim 2"/>
          <p:cNvPicPr>
            <a:picLocks noChangeAspect="1"/>
          </p:cNvPicPr>
          <p:nvPr/>
        </p:nvPicPr>
        <p:blipFill>
          <a:blip r:embed="rId2"/>
          <a:stretch>
            <a:fillRect/>
          </a:stretch>
        </p:blipFill>
        <p:spPr>
          <a:xfrm>
            <a:off x="1313782" y="1652339"/>
            <a:ext cx="9564435" cy="3553321"/>
          </a:xfrm>
          <a:prstGeom prst="rect">
            <a:avLst/>
          </a:prstGeom>
        </p:spPr>
      </p:pic>
    </p:spTree>
    <p:extLst>
      <p:ext uri="{BB962C8B-B14F-4D97-AF65-F5344CB8AC3E}">
        <p14:creationId xmlns:p14="http://schemas.microsoft.com/office/powerpoint/2010/main" val="231310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Contents</a:t>
            </a:r>
          </a:p>
        </p:txBody>
      </p:sp>
      <p:sp>
        <p:nvSpPr>
          <p:cNvPr id="3" name="Content Placeholder 2"/>
          <p:cNvSpPr>
            <a:spLocks noGrp="1"/>
          </p:cNvSpPr>
          <p:nvPr>
            <p:ph idx="1"/>
          </p:nvPr>
        </p:nvSpPr>
        <p:spPr>
          <a:xfrm>
            <a:off x="5155905" y="1113764"/>
            <a:ext cx="6108179" cy="4624327"/>
          </a:xfrm>
        </p:spPr>
        <p:txBody>
          <a:bodyPr anchor="ctr">
            <a:normAutofit/>
          </a:bodyPr>
          <a:lstStyle/>
          <a:p>
            <a:pPr marL="342900" indent="-342900">
              <a:lnSpc>
                <a:spcPct val="90000"/>
              </a:lnSpc>
              <a:buFont typeface="+mj-lt"/>
              <a:buAutoNum type="arabicPeriod"/>
            </a:pPr>
            <a:endParaRPr lang="tr-TR" dirty="0"/>
          </a:p>
          <a:p>
            <a:pPr marL="0" indent="0">
              <a:lnSpc>
                <a:spcPct val="90000"/>
              </a:lnSpc>
              <a:buNone/>
            </a:pPr>
            <a:r>
              <a:rPr lang="en-US" dirty="0"/>
              <a:t>Time Series and Sequence Data</a:t>
            </a:r>
          </a:p>
          <a:p>
            <a:pPr marL="0" indent="0">
              <a:lnSpc>
                <a:spcPct val="90000"/>
              </a:lnSpc>
              <a:buNone/>
            </a:pPr>
            <a:r>
              <a:rPr lang="tr-TR" dirty="0" err="1" smtClean="0"/>
              <a:t>What</a:t>
            </a:r>
            <a:r>
              <a:rPr lang="tr-TR" dirty="0" smtClean="0"/>
              <a:t> is </a:t>
            </a:r>
            <a:r>
              <a:rPr lang="en-US" dirty="0" smtClean="0"/>
              <a:t>RNN</a:t>
            </a:r>
            <a:r>
              <a:rPr lang="tr-TR" dirty="0" smtClean="0"/>
              <a:t>  ?</a:t>
            </a:r>
            <a:endParaRPr lang="en-US" dirty="0"/>
          </a:p>
          <a:p>
            <a:pPr marL="0" indent="0">
              <a:lnSpc>
                <a:spcPct val="90000"/>
              </a:lnSpc>
              <a:buNone/>
            </a:pPr>
            <a:r>
              <a:rPr lang="en-US" dirty="0"/>
              <a:t>RNN architecture</a:t>
            </a:r>
          </a:p>
          <a:p>
            <a:pPr marL="0" indent="0">
              <a:lnSpc>
                <a:spcPct val="90000"/>
              </a:lnSpc>
              <a:buNone/>
            </a:pPr>
            <a:r>
              <a:rPr lang="en-US" dirty="0"/>
              <a:t>Vanishing Gradient </a:t>
            </a:r>
            <a:r>
              <a:rPr lang="en-US" dirty="0" smtClean="0"/>
              <a:t>Problem</a:t>
            </a:r>
            <a:endParaRPr lang="tr-TR" dirty="0" smtClean="0"/>
          </a:p>
          <a:p>
            <a:pPr marL="0" indent="0">
              <a:lnSpc>
                <a:spcPct val="90000"/>
              </a:lnSpc>
              <a:buNone/>
            </a:pPr>
            <a:r>
              <a:rPr lang="tr-TR" dirty="0" smtClean="0"/>
              <a:t>LSTM</a:t>
            </a:r>
            <a:endParaRPr lang="tr-TR" dirty="0"/>
          </a:p>
        </p:txBody>
      </p:sp>
    </p:spTree>
    <p:extLst>
      <p:ext uri="{BB962C8B-B14F-4D97-AF65-F5344CB8AC3E}">
        <p14:creationId xmlns:p14="http://schemas.microsoft.com/office/powerpoint/2010/main" val="36082883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CEVAP-1</a:t>
            </a:r>
            <a:endParaRPr lang="tr-TR" dirty="0"/>
          </a:p>
        </p:txBody>
      </p:sp>
      <p:pic>
        <p:nvPicPr>
          <p:cNvPr id="4" name="Resim 3"/>
          <p:cNvPicPr>
            <a:picLocks noChangeAspect="1"/>
          </p:cNvPicPr>
          <p:nvPr/>
        </p:nvPicPr>
        <p:blipFill>
          <a:blip r:embed="rId2"/>
          <a:stretch>
            <a:fillRect/>
          </a:stretch>
        </p:blipFill>
        <p:spPr>
          <a:xfrm>
            <a:off x="1166171" y="1427822"/>
            <a:ext cx="9182034" cy="4435096"/>
          </a:xfrm>
          <a:prstGeom prst="rect">
            <a:avLst/>
          </a:prstGeom>
        </p:spPr>
      </p:pic>
    </p:spTree>
    <p:extLst>
      <p:ext uri="{BB962C8B-B14F-4D97-AF65-F5344CB8AC3E}">
        <p14:creationId xmlns:p14="http://schemas.microsoft.com/office/powerpoint/2010/main" val="1869963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SORU-2</a:t>
            </a:r>
            <a:endParaRPr lang="tr-TR" dirty="0"/>
          </a:p>
        </p:txBody>
      </p:sp>
      <p:pic>
        <p:nvPicPr>
          <p:cNvPr id="3" name="Resim 2"/>
          <p:cNvPicPr>
            <a:picLocks noChangeAspect="1"/>
          </p:cNvPicPr>
          <p:nvPr/>
        </p:nvPicPr>
        <p:blipFill>
          <a:blip r:embed="rId2"/>
          <a:stretch>
            <a:fillRect/>
          </a:stretch>
        </p:blipFill>
        <p:spPr>
          <a:xfrm>
            <a:off x="477340" y="1023957"/>
            <a:ext cx="11253127" cy="4978810"/>
          </a:xfrm>
          <a:prstGeom prst="rect">
            <a:avLst/>
          </a:prstGeom>
        </p:spPr>
      </p:pic>
    </p:spTree>
    <p:extLst>
      <p:ext uri="{BB962C8B-B14F-4D97-AF65-F5344CB8AC3E}">
        <p14:creationId xmlns:p14="http://schemas.microsoft.com/office/powerpoint/2010/main" val="366184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SORU-2</a:t>
            </a:r>
            <a:endParaRPr lang="tr-TR" dirty="0"/>
          </a:p>
        </p:txBody>
      </p:sp>
      <p:pic>
        <p:nvPicPr>
          <p:cNvPr id="4" name="Resim 3"/>
          <p:cNvPicPr>
            <a:picLocks noChangeAspect="1"/>
          </p:cNvPicPr>
          <p:nvPr/>
        </p:nvPicPr>
        <p:blipFill>
          <a:blip r:embed="rId2"/>
          <a:stretch>
            <a:fillRect/>
          </a:stretch>
        </p:blipFill>
        <p:spPr>
          <a:xfrm>
            <a:off x="283897" y="1326321"/>
            <a:ext cx="6091686" cy="2750827"/>
          </a:xfrm>
          <a:prstGeom prst="rect">
            <a:avLst/>
          </a:prstGeom>
        </p:spPr>
      </p:pic>
      <p:pic>
        <p:nvPicPr>
          <p:cNvPr id="5" name="Resim 4"/>
          <p:cNvPicPr>
            <a:picLocks noChangeAspect="1"/>
          </p:cNvPicPr>
          <p:nvPr/>
        </p:nvPicPr>
        <p:blipFill>
          <a:blip r:embed="rId3"/>
          <a:stretch>
            <a:fillRect/>
          </a:stretch>
        </p:blipFill>
        <p:spPr>
          <a:xfrm>
            <a:off x="5589490" y="3927645"/>
            <a:ext cx="6477904" cy="2638793"/>
          </a:xfrm>
          <a:prstGeom prst="rect">
            <a:avLst/>
          </a:prstGeom>
        </p:spPr>
      </p:pic>
    </p:spTree>
    <p:extLst>
      <p:ext uri="{BB962C8B-B14F-4D97-AF65-F5344CB8AC3E}">
        <p14:creationId xmlns:p14="http://schemas.microsoft.com/office/powerpoint/2010/main" val="18524211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SORU-2</a:t>
            </a:r>
            <a:endParaRPr lang="tr-TR" dirty="0"/>
          </a:p>
        </p:txBody>
      </p:sp>
      <p:pic>
        <p:nvPicPr>
          <p:cNvPr id="3" name="Resim 2"/>
          <p:cNvPicPr>
            <a:picLocks noChangeAspect="1"/>
          </p:cNvPicPr>
          <p:nvPr/>
        </p:nvPicPr>
        <p:blipFill>
          <a:blip r:embed="rId2"/>
          <a:stretch>
            <a:fillRect/>
          </a:stretch>
        </p:blipFill>
        <p:spPr>
          <a:xfrm>
            <a:off x="2318018" y="1111168"/>
            <a:ext cx="6878340" cy="3368527"/>
          </a:xfrm>
          <a:prstGeom prst="rect">
            <a:avLst/>
          </a:prstGeom>
        </p:spPr>
      </p:pic>
      <p:pic>
        <p:nvPicPr>
          <p:cNvPr id="6" name="Resim 5"/>
          <p:cNvPicPr>
            <a:picLocks noChangeAspect="1"/>
          </p:cNvPicPr>
          <p:nvPr/>
        </p:nvPicPr>
        <p:blipFill>
          <a:blip r:embed="rId3"/>
          <a:stretch>
            <a:fillRect/>
          </a:stretch>
        </p:blipFill>
        <p:spPr>
          <a:xfrm>
            <a:off x="1731710" y="4466756"/>
            <a:ext cx="8707065" cy="2248214"/>
          </a:xfrm>
          <a:prstGeom prst="rect">
            <a:avLst/>
          </a:prstGeom>
        </p:spPr>
      </p:pic>
    </p:spTree>
    <p:extLst>
      <p:ext uri="{BB962C8B-B14F-4D97-AF65-F5344CB8AC3E}">
        <p14:creationId xmlns:p14="http://schemas.microsoft.com/office/powerpoint/2010/main" val="1021827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CEVAP-2</a:t>
            </a:r>
            <a:endParaRPr lang="tr-TR" dirty="0"/>
          </a:p>
        </p:txBody>
      </p:sp>
      <p:pic>
        <p:nvPicPr>
          <p:cNvPr id="4" name="Resim 3"/>
          <p:cNvPicPr>
            <a:picLocks noChangeAspect="1"/>
          </p:cNvPicPr>
          <p:nvPr/>
        </p:nvPicPr>
        <p:blipFill>
          <a:blip r:embed="rId2"/>
          <a:stretch>
            <a:fillRect/>
          </a:stretch>
        </p:blipFill>
        <p:spPr>
          <a:xfrm>
            <a:off x="1683299" y="1173722"/>
            <a:ext cx="8719346" cy="5571988"/>
          </a:xfrm>
          <a:prstGeom prst="rect">
            <a:avLst/>
          </a:prstGeom>
        </p:spPr>
      </p:pic>
    </p:spTree>
    <p:extLst>
      <p:ext uri="{BB962C8B-B14F-4D97-AF65-F5344CB8AC3E}">
        <p14:creationId xmlns:p14="http://schemas.microsoft.com/office/powerpoint/2010/main" val="353032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CEVAP-2</a:t>
            </a:r>
            <a:endParaRPr lang="tr-TR" dirty="0"/>
          </a:p>
        </p:txBody>
      </p:sp>
      <p:pic>
        <p:nvPicPr>
          <p:cNvPr id="3" name="Resim 2"/>
          <p:cNvPicPr>
            <a:picLocks noChangeAspect="1"/>
          </p:cNvPicPr>
          <p:nvPr/>
        </p:nvPicPr>
        <p:blipFill>
          <a:blip r:embed="rId2"/>
          <a:stretch>
            <a:fillRect/>
          </a:stretch>
        </p:blipFill>
        <p:spPr>
          <a:xfrm>
            <a:off x="1333584" y="996511"/>
            <a:ext cx="8847207" cy="5438083"/>
          </a:xfrm>
          <a:prstGeom prst="rect">
            <a:avLst/>
          </a:prstGeom>
        </p:spPr>
      </p:pic>
    </p:spTree>
    <p:extLst>
      <p:ext uri="{BB962C8B-B14F-4D97-AF65-F5344CB8AC3E}">
        <p14:creationId xmlns:p14="http://schemas.microsoft.com/office/powerpoint/2010/main" val="2058612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CEVAP-2</a:t>
            </a:r>
            <a:endParaRPr lang="tr-TR" dirty="0"/>
          </a:p>
        </p:txBody>
      </p:sp>
      <p:pic>
        <p:nvPicPr>
          <p:cNvPr id="4" name="Resim 3"/>
          <p:cNvPicPr>
            <a:picLocks noChangeAspect="1"/>
          </p:cNvPicPr>
          <p:nvPr/>
        </p:nvPicPr>
        <p:blipFill>
          <a:blip r:embed="rId2"/>
          <a:stretch>
            <a:fillRect/>
          </a:stretch>
        </p:blipFill>
        <p:spPr>
          <a:xfrm>
            <a:off x="2261652" y="1028365"/>
            <a:ext cx="7668695" cy="4801270"/>
          </a:xfrm>
          <a:prstGeom prst="rect">
            <a:avLst/>
          </a:prstGeom>
        </p:spPr>
      </p:pic>
    </p:spTree>
    <p:extLst>
      <p:ext uri="{BB962C8B-B14F-4D97-AF65-F5344CB8AC3E}">
        <p14:creationId xmlns:p14="http://schemas.microsoft.com/office/powerpoint/2010/main" val="90074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CEVAP-2</a:t>
            </a:r>
            <a:endParaRPr lang="tr-TR" dirty="0"/>
          </a:p>
        </p:txBody>
      </p:sp>
      <p:pic>
        <p:nvPicPr>
          <p:cNvPr id="3" name="Resim 2"/>
          <p:cNvPicPr>
            <a:picLocks noChangeAspect="1"/>
          </p:cNvPicPr>
          <p:nvPr/>
        </p:nvPicPr>
        <p:blipFill>
          <a:blip r:embed="rId2"/>
          <a:stretch>
            <a:fillRect/>
          </a:stretch>
        </p:blipFill>
        <p:spPr>
          <a:xfrm>
            <a:off x="262543" y="925192"/>
            <a:ext cx="7363853" cy="2705478"/>
          </a:xfrm>
          <a:prstGeom prst="rect">
            <a:avLst/>
          </a:prstGeom>
        </p:spPr>
      </p:pic>
      <p:pic>
        <p:nvPicPr>
          <p:cNvPr id="5" name="Resim 4"/>
          <p:cNvPicPr>
            <a:picLocks noChangeAspect="1"/>
          </p:cNvPicPr>
          <p:nvPr/>
        </p:nvPicPr>
        <p:blipFill>
          <a:blip r:embed="rId3"/>
          <a:stretch>
            <a:fillRect/>
          </a:stretch>
        </p:blipFill>
        <p:spPr>
          <a:xfrm>
            <a:off x="5757188" y="1788788"/>
            <a:ext cx="6230219" cy="4915586"/>
          </a:xfrm>
          <a:prstGeom prst="rect">
            <a:avLst/>
          </a:prstGeom>
        </p:spPr>
      </p:pic>
      <p:sp>
        <p:nvSpPr>
          <p:cNvPr id="6" name="Dikdörtgen 5"/>
          <p:cNvSpPr/>
          <p:nvPr/>
        </p:nvSpPr>
        <p:spPr>
          <a:xfrm>
            <a:off x="100405" y="4829759"/>
            <a:ext cx="5170842" cy="1200329"/>
          </a:xfrm>
          <a:prstGeom prst="rect">
            <a:avLst/>
          </a:prstGeom>
        </p:spPr>
        <p:txBody>
          <a:bodyPr wrap="square">
            <a:spAutoFit/>
          </a:bodyPr>
          <a:lstStyle/>
          <a:p>
            <a:r>
              <a:rPr lang="tr-TR" dirty="0" err="1"/>
              <a:t>WeatherBot</a:t>
            </a:r>
            <a:r>
              <a:rPr lang="tr-TR" dirty="0"/>
              <a:t>, bu hesaplamalar sayesinde, anlık </a:t>
            </a:r>
            <a:r>
              <a:rPr lang="tr-TR" dirty="0" err="1"/>
              <a:t>sensör</a:t>
            </a:r>
            <a:r>
              <a:rPr lang="tr-TR" dirty="0"/>
              <a:t> verileri ve geçmiş durum bilgisini harmanlayarak yaklaşık %65 olasılıkla yağmur bekleyebileceğini tahmin etmektedir.</a:t>
            </a:r>
          </a:p>
        </p:txBody>
      </p:sp>
    </p:spTree>
    <p:extLst>
      <p:ext uri="{BB962C8B-B14F-4D97-AF65-F5344CB8AC3E}">
        <p14:creationId xmlns:p14="http://schemas.microsoft.com/office/powerpoint/2010/main" val="4038629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err="1" smtClean="0"/>
              <a:t>Vanıshıng</a:t>
            </a:r>
            <a:r>
              <a:rPr lang="tr-TR" sz="3600" dirty="0" smtClean="0"/>
              <a:t> </a:t>
            </a:r>
            <a:r>
              <a:rPr lang="tr-TR" sz="3600" dirty="0" err="1" smtClean="0"/>
              <a:t>gradıent</a:t>
            </a:r>
            <a:r>
              <a:rPr lang="tr-TR" sz="3600" dirty="0" smtClean="0"/>
              <a:t> problem</a:t>
            </a:r>
            <a:endParaRPr lang="tr-TR" dirty="0"/>
          </a:p>
        </p:txBody>
      </p:sp>
      <p:sp>
        <p:nvSpPr>
          <p:cNvPr id="6" name="Dikdörtgen 5"/>
          <p:cNvSpPr/>
          <p:nvPr/>
        </p:nvSpPr>
        <p:spPr>
          <a:xfrm>
            <a:off x="268537" y="1089653"/>
            <a:ext cx="11711493" cy="923330"/>
          </a:xfrm>
          <a:prstGeom prst="rect">
            <a:avLst/>
          </a:prstGeom>
        </p:spPr>
        <p:txBody>
          <a:bodyPr wrap="square">
            <a:spAutoFit/>
          </a:bodyPr>
          <a:lstStyle/>
          <a:p>
            <a:r>
              <a:rPr lang="en-US" dirty="0"/>
              <a:t>The vanishing gradient problem refers to the phenomenon where gradients used for updating weights in recurrent neural networks (RNNs) become extremely small during backpropagation through time (BPTT), effectively hindering the learning of long-range dependencies.</a:t>
            </a:r>
            <a:endParaRPr lang="tr-TR" dirty="0"/>
          </a:p>
        </p:txBody>
      </p:sp>
      <p:pic>
        <p:nvPicPr>
          <p:cNvPr id="4" name="Resim 3"/>
          <p:cNvPicPr>
            <a:picLocks noChangeAspect="1"/>
          </p:cNvPicPr>
          <p:nvPr/>
        </p:nvPicPr>
        <p:blipFill>
          <a:blip r:embed="rId2"/>
          <a:stretch>
            <a:fillRect/>
          </a:stretch>
        </p:blipFill>
        <p:spPr>
          <a:xfrm>
            <a:off x="2910932" y="2946626"/>
            <a:ext cx="6426705" cy="3748046"/>
          </a:xfrm>
          <a:prstGeom prst="rect">
            <a:avLst/>
          </a:prstGeom>
        </p:spPr>
      </p:pic>
    </p:spTree>
    <p:extLst>
      <p:ext uri="{BB962C8B-B14F-4D97-AF65-F5344CB8AC3E}">
        <p14:creationId xmlns:p14="http://schemas.microsoft.com/office/powerpoint/2010/main" val="1691415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err="1" smtClean="0"/>
              <a:t>Vanıshıng</a:t>
            </a:r>
            <a:r>
              <a:rPr lang="tr-TR" sz="3600" dirty="0" smtClean="0"/>
              <a:t> </a:t>
            </a:r>
            <a:r>
              <a:rPr lang="tr-TR" sz="3600" dirty="0" err="1" smtClean="0"/>
              <a:t>gradıent</a:t>
            </a:r>
            <a:r>
              <a:rPr lang="tr-TR" sz="3600" dirty="0" smtClean="0"/>
              <a:t> problem</a:t>
            </a:r>
            <a:endParaRPr lang="tr-TR" dirty="0"/>
          </a:p>
        </p:txBody>
      </p:sp>
      <p:sp>
        <p:nvSpPr>
          <p:cNvPr id="6" name="Dikdörtgen 5"/>
          <p:cNvSpPr/>
          <p:nvPr/>
        </p:nvSpPr>
        <p:spPr>
          <a:xfrm>
            <a:off x="268537" y="1089653"/>
            <a:ext cx="11711493" cy="4154984"/>
          </a:xfrm>
          <a:prstGeom prst="rect">
            <a:avLst/>
          </a:prstGeom>
        </p:spPr>
        <p:txBody>
          <a:bodyPr wrap="square">
            <a:spAutoFit/>
          </a:bodyPr>
          <a:lstStyle/>
          <a:p>
            <a:pPr marL="285750" indent="-285750">
              <a:buFont typeface="Arial" panose="020B0604020202020204" pitchFamily="34" charset="0"/>
              <a:buChar char="•"/>
            </a:pPr>
            <a:r>
              <a:rPr lang="en-US" sz="2400" dirty="0"/>
              <a:t>Gradient, </a:t>
            </a:r>
            <a:r>
              <a:rPr lang="en-US" sz="2400" dirty="0" err="1"/>
              <a:t>tüm</a:t>
            </a:r>
            <a:r>
              <a:rPr lang="en-US" sz="2400" dirty="0"/>
              <a:t> </a:t>
            </a:r>
            <a:r>
              <a:rPr lang="en-US" sz="2400" dirty="0" err="1"/>
              <a:t>ağırlıkları</a:t>
            </a:r>
            <a:r>
              <a:rPr lang="en-US" sz="2400" dirty="0"/>
              <a:t> </a:t>
            </a:r>
            <a:r>
              <a:rPr lang="en-US" sz="2400" dirty="0" err="1"/>
              <a:t>ayarlamamızı</a:t>
            </a:r>
            <a:r>
              <a:rPr lang="en-US" sz="2400" dirty="0"/>
              <a:t> </a:t>
            </a:r>
            <a:r>
              <a:rPr lang="en-US" sz="2400" dirty="0" err="1"/>
              <a:t>sağlayan</a:t>
            </a:r>
            <a:r>
              <a:rPr lang="en-US" sz="2400" dirty="0"/>
              <a:t> </a:t>
            </a:r>
            <a:r>
              <a:rPr lang="en-US" sz="2400" dirty="0" err="1"/>
              <a:t>bir</a:t>
            </a:r>
            <a:r>
              <a:rPr lang="en-US" sz="2400" dirty="0"/>
              <a:t> </a:t>
            </a:r>
            <a:r>
              <a:rPr lang="en-US" sz="2400" dirty="0" err="1"/>
              <a:t>değerdir</a:t>
            </a:r>
            <a:r>
              <a:rPr lang="en-US" sz="2400" dirty="0"/>
              <a:t>. </a:t>
            </a:r>
            <a:endParaRPr lang="tr-TR" sz="2400" dirty="0" smtClean="0"/>
          </a:p>
          <a:p>
            <a:pPr marL="285750" indent="-285750">
              <a:buFont typeface="Arial" panose="020B0604020202020204" pitchFamily="34" charset="0"/>
              <a:buChar char="•"/>
            </a:pPr>
            <a:r>
              <a:rPr lang="en-US" sz="2400" dirty="0" smtClean="0"/>
              <a:t> </a:t>
            </a:r>
            <a:r>
              <a:rPr lang="en-US" sz="2400" dirty="0" err="1"/>
              <a:t>Birbirine</a:t>
            </a:r>
            <a:r>
              <a:rPr lang="en-US" sz="2400" dirty="0"/>
              <a:t> </a:t>
            </a:r>
            <a:r>
              <a:rPr lang="en-US" sz="2400" dirty="0" err="1"/>
              <a:t>bağlı</a:t>
            </a:r>
            <a:r>
              <a:rPr lang="en-US" sz="2400" dirty="0"/>
              <a:t> </a:t>
            </a:r>
            <a:r>
              <a:rPr lang="en-US" sz="2400" dirty="0" err="1"/>
              <a:t>uzun</a:t>
            </a:r>
            <a:r>
              <a:rPr lang="en-US" sz="2400" dirty="0"/>
              <a:t> </a:t>
            </a:r>
            <a:r>
              <a:rPr lang="en-US" sz="2400" dirty="0" err="1"/>
              <a:t>ağlarda</a:t>
            </a:r>
            <a:r>
              <a:rPr lang="en-US" sz="2400" dirty="0"/>
              <a:t> </a:t>
            </a:r>
            <a:r>
              <a:rPr lang="en-US" sz="2400" dirty="0" err="1"/>
              <a:t>hatanın</a:t>
            </a:r>
            <a:r>
              <a:rPr lang="en-US" sz="2400" dirty="0"/>
              <a:t> </a:t>
            </a:r>
            <a:r>
              <a:rPr lang="en-US" sz="2400" dirty="0" err="1"/>
              <a:t>etkisi</a:t>
            </a:r>
            <a:r>
              <a:rPr lang="en-US" sz="2400" dirty="0"/>
              <a:t> </a:t>
            </a:r>
            <a:r>
              <a:rPr lang="en-US" sz="2400" dirty="0" err="1"/>
              <a:t>gittikçe</a:t>
            </a:r>
            <a:r>
              <a:rPr lang="en-US" sz="2400" dirty="0"/>
              <a:t> </a:t>
            </a:r>
            <a:r>
              <a:rPr lang="en-US" sz="2400" dirty="0" err="1"/>
              <a:t>küçülür</a:t>
            </a:r>
            <a:r>
              <a:rPr lang="en-US" sz="2400" dirty="0"/>
              <a:t> </a:t>
            </a:r>
            <a:r>
              <a:rPr lang="en-US" sz="2400" dirty="0" err="1"/>
              <a:t>ve</a:t>
            </a:r>
            <a:r>
              <a:rPr lang="en-US" sz="2400" dirty="0"/>
              <a:t> gradient </a:t>
            </a:r>
            <a:r>
              <a:rPr lang="en-US" sz="2400" dirty="0" err="1"/>
              <a:t>kaybolmaya</a:t>
            </a:r>
            <a:r>
              <a:rPr lang="en-US" sz="2400" dirty="0"/>
              <a:t> </a:t>
            </a:r>
            <a:r>
              <a:rPr lang="en-US" sz="2400" dirty="0" err="1"/>
              <a:t>başlayabilir</a:t>
            </a:r>
            <a:r>
              <a:rPr lang="en-US" sz="2400" dirty="0"/>
              <a:t>. </a:t>
            </a:r>
            <a:endParaRPr lang="tr-TR" sz="2400" dirty="0" smtClean="0"/>
          </a:p>
          <a:p>
            <a:pPr marL="285750" indent="-285750">
              <a:buFont typeface="Arial" panose="020B0604020202020204" pitchFamily="34" charset="0"/>
              <a:buChar char="•"/>
            </a:pPr>
            <a:r>
              <a:rPr lang="en-US" sz="2400" dirty="0" smtClean="0"/>
              <a:t> </a:t>
            </a:r>
            <a:r>
              <a:rPr lang="en-US" sz="2400" dirty="0" err="1"/>
              <a:t>Bütün</a:t>
            </a:r>
            <a:r>
              <a:rPr lang="en-US" sz="2400" dirty="0"/>
              <a:t> </a:t>
            </a:r>
            <a:r>
              <a:rPr lang="en-US" sz="2400" dirty="0" err="1"/>
              <a:t>katmanlar</a:t>
            </a:r>
            <a:r>
              <a:rPr lang="en-US" sz="2400" dirty="0"/>
              <a:t> </a:t>
            </a:r>
            <a:r>
              <a:rPr lang="en-US" sz="2400" dirty="0" err="1"/>
              <a:t>ve</a:t>
            </a:r>
            <a:r>
              <a:rPr lang="en-US" sz="2400" dirty="0"/>
              <a:t> </a:t>
            </a:r>
            <a:r>
              <a:rPr lang="en-US" sz="2400" dirty="0" err="1"/>
              <a:t>zamana</a:t>
            </a:r>
            <a:r>
              <a:rPr lang="en-US" sz="2400" dirty="0"/>
              <a:t> </a:t>
            </a:r>
            <a:r>
              <a:rPr lang="en-US" sz="2400" dirty="0" err="1"/>
              <a:t>bağlı</a:t>
            </a:r>
            <a:r>
              <a:rPr lang="en-US" sz="2400" dirty="0"/>
              <a:t> </a:t>
            </a:r>
            <a:r>
              <a:rPr lang="en-US" sz="2400" dirty="0" err="1"/>
              <a:t>adımlar</a:t>
            </a:r>
            <a:r>
              <a:rPr lang="en-US" sz="2400" dirty="0"/>
              <a:t> </a:t>
            </a:r>
            <a:r>
              <a:rPr lang="en-US" sz="2400" dirty="0" err="1"/>
              <a:t>birbirine</a:t>
            </a:r>
            <a:r>
              <a:rPr lang="en-US" sz="2400" dirty="0"/>
              <a:t> </a:t>
            </a:r>
            <a:r>
              <a:rPr lang="en-US" sz="2400" dirty="0" err="1"/>
              <a:t>çarpımla</a:t>
            </a:r>
            <a:r>
              <a:rPr lang="en-US" sz="2400" dirty="0"/>
              <a:t> </a:t>
            </a:r>
            <a:r>
              <a:rPr lang="en-US" sz="2400" dirty="0" err="1"/>
              <a:t>bağlı</a:t>
            </a:r>
            <a:r>
              <a:rPr lang="en-US" sz="2400" dirty="0"/>
              <a:t> </a:t>
            </a:r>
            <a:r>
              <a:rPr lang="en-US" sz="2400" dirty="0" err="1"/>
              <a:t>olduğundan</a:t>
            </a:r>
            <a:r>
              <a:rPr lang="en-US" sz="2400" dirty="0"/>
              <a:t>, </a:t>
            </a:r>
            <a:r>
              <a:rPr lang="en-US" sz="2400" dirty="0" err="1"/>
              <a:t>türevleri</a:t>
            </a:r>
            <a:r>
              <a:rPr lang="en-US" sz="2400" dirty="0"/>
              <a:t> yok </a:t>
            </a:r>
            <a:r>
              <a:rPr lang="en-US" sz="2400" dirty="0" err="1"/>
              <a:t>olma</a:t>
            </a:r>
            <a:r>
              <a:rPr lang="en-US" sz="2400" dirty="0"/>
              <a:t> </a:t>
            </a:r>
            <a:r>
              <a:rPr lang="en-US" sz="2400" dirty="0" err="1"/>
              <a:t>veya</a:t>
            </a:r>
            <a:r>
              <a:rPr lang="en-US" sz="2400" dirty="0"/>
              <a:t> </a:t>
            </a:r>
            <a:r>
              <a:rPr lang="en-US" sz="2400" dirty="0" err="1" smtClean="0"/>
              <a:t>büyümeye</a:t>
            </a:r>
            <a:r>
              <a:rPr lang="tr-TR" sz="2400" dirty="0" smtClean="0"/>
              <a:t> </a:t>
            </a:r>
            <a:r>
              <a:rPr lang="en-US" sz="2400" dirty="0" err="1" smtClean="0"/>
              <a:t>meyillidir</a:t>
            </a:r>
            <a:r>
              <a:rPr lang="en-US" sz="2400" dirty="0"/>
              <a:t>. </a:t>
            </a:r>
            <a:endParaRPr lang="tr-TR" sz="2400" dirty="0" smtClean="0"/>
          </a:p>
          <a:p>
            <a:pPr marL="285750" indent="-285750">
              <a:buFont typeface="Arial" panose="020B0604020202020204" pitchFamily="34" charset="0"/>
              <a:buChar char="•"/>
            </a:pPr>
            <a:r>
              <a:rPr lang="en-US" sz="2400" dirty="0" smtClean="0"/>
              <a:t> </a:t>
            </a:r>
            <a:r>
              <a:rPr lang="en-US" sz="2400" dirty="0"/>
              <a:t>Gradient yok </a:t>
            </a:r>
            <a:r>
              <a:rPr lang="en-US" sz="2400" dirty="0" err="1"/>
              <a:t>olması</a:t>
            </a:r>
            <a:r>
              <a:rPr lang="en-US" sz="2400" dirty="0"/>
              <a:t>/</a:t>
            </a:r>
            <a:r>
              <a:rPr lang="en-US" sz="2400" dirty="0" err="1"/>
              <a:t>büyümesi</a:t>
            </a:r>
            <a:r>
              <a:rPr lang="en-US" sz="2400" dirty="0"/>
              <a:t> </a:t>
            </a:r>
            <a:r>
              <a:rPr lang="en-US" sz="2400" dirty="0" err="1"/>
              <a:t>ağın</a:t>
            </a:r>
            <a:r>
              <a:rPr lang="en-US" sz="2400" dirty="0"/>
              <a:t> </a:t>
            </a:r>
            <a:r>
              <a:rPr lang="en-US" sz="2400" dirty="0" err="1"/>
              <a:t>büyük</a:t>
            </a:r>
            <a:r>
              <a:rPr lang="en-US" sz="2400" dirty="0"/>
              <a:t> </a:t>
            </a:r>
            <a:r>
              <a:rPr lang="en-US" sz="2400" dirty="0" err="1"/>
              <a:t>değerler</a:t>
            </a:r>
            <a:r>
              <a:rPr lang="en-US" sz="2400" dirty="0"/>
              <a:t> </a:t>
            </a:r>
            <a:r>
              <a:rPr lang="en-US" sz="2400" dirty="0" err="1"/>
              <a:t>üretmesini</a:t>
            </a:r>
            <a:r>
              <a:rPr lang="en-US" sz="2400" dirty="0"/>
              <a:t> </a:t>
            </a:r>
            <a:r>
              <a:rPr lang="en-US" sz="2400" dirty="0" err="1"/>
              <a:t>sağlar</a:t>
            </a:r>
            <a:r>
              <a:rPr lang="en-US" sz="2400" dirty="0"/>
              <a:t> </a:t>
            </a:r>
            <a:r>
              <a:rPr lang="en-US" sz="2400" dirty="0" err="1"/>
              <a:t>ve</a:t>
            </a:r>
            <a:r>
              <a:rPr lang="en-US" sz="2400" dirty="0"/>
              <a:t> </a:t>
            </a:r>
            <a:r>
              <a:rPr lang="en-US" sz="2400" dirty="0" err="1"/>
              <a:t>bizi</a:t>
            </a:r>
            <a:r>
              <a:rPr lang="en-US" sz="2400" dirty="0"/>
              <a:t> </a:t>
            </a:r>
            <a:r>
              <a:rPr lang="en-US" sz="2400" dirty="0" err="1"/>
              <a:t>doğru</a:t>
            </a:r>
            <a:r>
              <a:rPr lang="en-US" sz="2400" dirty="0"/>
              <a:t> </a:t>
            </a:r>
            <a:r>
              <a:rPr lang="en-US" sz="2400" dirty="0" err="1"/>
              <a:t>sonuçtan</a:t>
            </a:r>
            <a:r>
              <a:rPr lang="en-US" sz="2400" dirty="0"/>
              <a:t> </a:t>
            </a:r>
            <a:r>
              <a:rPr lang="en-US" sz="2400" dirty="0" err="1"/>
              <a:t>uzaklaştırır</a:t>
            </a:r>
            <a:r>
              <a:rPr lang="en-US" sz="2400" dirty="0" smtClean="0"/>
              <a:t>.</a:t>
            </a:r>
            <a:endParaRPr lang="tr-TR" sz="2400" dirty="0" smtClean="0"/>
          </a:p>
          <a:p>
            <a:pPr marL="285750" indent="-285750">
              <a:buFont typeface="Arial" panose="020B0604020202020204" pitchFamily="34" charset="0"/>
              <a:buChar char="•"/>
            </a:pPr>
            <a:r>
              <a:rPr lang="en-US" sz="2400" dirty="0" err="1" smtClean="0"/>
              <a:t>Eşik</a:t>
            </a:r>
            <a:r>
              <a:rPr lang="en-US" sz="2400" dirty="0" smtClean="0"/>
              <a:t> </a:t>
            </a:r>
            <a:r>
              <a:rPr lang="en-US" sz="2400" dirty="0" err="1"/>
              <a:t>değer</a:t>
            </a:r>
            <a:r>
              <a:rPr lang="en-US" sz="2400" dirty="0"/>
              <a:t> (Threshold) </a:t>
            </a:r>
            <a:r>
              <a:rPr lang="en-US" sz="2400" dirty="0" err="1"/>
              <a:t>koyarak</a:t>
            </a:r>
            <a:r>
              <a:rPr lang="en-US" sz="2400" dirty="0"/>
              <a:t> </a:t>
            </a:r>
            <a:r>
              <a:rPr lang="en-US" sz="2400" dirty="0" err="1"/>
              <a:t>çok</a:t>
            </a:r>
            <a:r>
              <a:rPr lang="en-US" sz="2400" dirty="0"/>
              <a:t> </a:t>
            </a:r>
            <a:r>
              <a:rPr lang="en-US" sz="2400" dirty="0" err="1"/>
              <a:t>yüksek</a:t>
            </a:r>
            <a:r>
              <a:rPr lang="en-US" sz="2400" dirty="0"/>
              <a:t> </a:t>
            </a:r>
            <a:r>
              <a:rPr lang="en-US" sz="2400" dirty="0" err="1"/>
              <a:t>değerli</a:t>
            </a:r>
            <a:r>
              <a:rPr lang="en-US" sz="2400" dirty="0"/>
              <a:t> </a:t>
            </a:r>
            <a:r>
              <a:rPr lang="en-US" sz="2400" dirty="0" err="1"/>
              <a:t>gradientler</a:t>
            </a:r>
            <a:r>
              <a:rPr lang="en-US" sz="2400" dirty="0"/>
              <a:t> </a:t>
            </a:r>
            <a:r>
              <a:rPr lang="en-US" sz="2400" dirty="0" err="1"/>
              <a:t>atılır</a:t>
            </a:r>
            <a:r>
              <a:rPr lang="en-US" sz="2400" dirty="0"/>
              <a:t>. </a:t>
            </a:r>
            <a:endParaRPr lang="tr-TR" sz="2400" dirty="0" smtClean="0"/>
          </a:p>
          <a:p>
            <a:pPr marL="285750" indent="-285750">
              <a:buFont typeface="Arial" panose="020B0604020202020204" pitchFamily="34" charset="0"/>
              <a:buChar char="•"/>
            </a:pPr>
            <a:r>
              <a:rPr lang="en-US" sz="2400" dirty="0" smtClean="0"/>
              <a:t> </a:t>
            </a:r>
            <a:r>
              <a:rPr lang="en-US" sz="2400" dirty="0" err="1"/>
              <a:t>Gradientler</a:t>
            </a:r>
            <a:r>
              <a:rPr lang="en-US" sz="2400" dirty="0"/>
              <a:t> </a:t>
            </a:r>
            <a:r>
              <a:rPr lang="en-US" sz="2400" dirty="0" err="1"/>
              <a:t>aşırı</a:t>
            </a:r>
            <a:r>
              <a:rPr lang="en-US" sz="2400" dirty="0"/>
              <a:t> </a:t>
            </a:r>
            <a:r>
              <a:rPr lang="en-US" sz="2400" dirty="0" err="1"/>
              <a:t>küçülerek</a:t>
            </a:r>
            <a:r>
              <a:rPr lang="en-US" sz="2400" dirty="0"/>
              <a:t> yok </a:t>
            </a:r>
            <a:r>
              <a:rPr lang="en-US" sz="2400" dirty="0" err="1"/>
              <a:t>olması</a:t>
            </a:r>
            <a:r>
              <a:rPr lang="en-US" sz="2400" dirty="0"/>
              <a:t> </a:t>
            </a:r>
            <a:r>
              <a:rPr lang="en-US" sz="2400" dirty="0" err="1"/>
              <a:t>durumunu</a:t>
            </a:r>
            <a:r>
              <a:rPr lang="en-US" sz="2400" dirty="0"/>
              <a:t> </a:t>
            </a:r>
            <a:r>
              <a:rPr lang="en-US" sz="2400" dirty="0" err="1"/>
              <a:t>tespit</a:t>
            </a:r>
            <a:r>
              <a:rPr lang="en-US" sz="2400" dirty="0"/>
              <a:t> </a:t>
            </a:r>
            <a:r>
              <a:rPr lang="en-US" sz="2400" dirty="0" err="1"/>
              <a:t>etmek</a:t>
            </a:r>
            <a:r>
              <a:rPr lang="en-US" sz="2400" dirty="0"/>
              <a:t> </a:t>
            </a:r>
            <a:r>
              <a:rPr lang="en-US" sz="2400" dirty="0" err="1"/>
              <a:t>zordur</a:t>
            </a:r>
            <a:r>
              <a:rPr lang="en-US" sz="2400" dirty="0"/>
              <a:t>. </a:t>
            </a:r>
            <a:endParaRPr lang="tr-TR" sz="2400" dirty="0" smtClean="0"/>
          </a:p>
          <a:p>
            <a:pPr marL="285750" indent="-285750">
              <a:buFont typeface="Arial" panose="020B0604020202020204" pitchFamily="34" charset="0"/>
              <a:buChar char="•"/>
            </a:pPr>
            <a:r>
              <a:rPr lang="en-US" sz="2400" dirty="0" smtClean="0"/>
              <a:t>Ne </a:t>
            </a:r>
            <a:r>
              <a:rPr lang="en-US" sz="2400" dirty="0"/>
              <a:t>zaman </a:t>
            </a:r>
            <a:r>
              <a:rPr lang="en-US" sz="2400" dirty="0" err="1"/>
              <a:t>durdurulması</a:t>
            </a:r>
            <a:r>
              <a:rPr lang="en-US" sz="2400" dirty="0"/>
              <a:t> </a:t>
            </a:r>
            <a:r>
              <a:rPr lang="en-US" sz="2400" dirty="0" err="1"/>
              <a:t>gerektiğini</a:t>
            </a:r>
            <a:r>
              <a:rPr lang="en-US" sz="2400" dirty="0"/>
              <a:t> </a:t>
            </a:r>
            <a:r>
              <a:rPr lang="en-US" sz="2400" dirty="0" err="1"/>
              <a:t>tahmin</a:t>
            </a:r>
            <a:r>
              <a:rPr lang="en-US" sz="2400" dirty="0"/>
              <a:t> </a:t>
            </a:r>
            <a:r>
              <a:rPr lang="en-US" sz="2400" dirty="0" err="1"/>
              <a:t>etmek</a:t>
            </a:r>
            <a:r>
              <a:rPr lang="en-US" sz="2400" dirty="0"/>
              <a:t> </a:t>
            </a:r>
            <a:r>
              <a:rPr lang="en-US" sz="2400" dirty="0" err="1"/>
              <a:t>zordur</a:t>
            </a:r>
            <a:r>
              <a:rPr lang="en-US" sz="2400" dirty="0"/>
              <a:t>. </a:t>
            </a:r>
            <a:r>
              <a:rPr lang="en-US" sz="2400" dirty="0" err="1"/>
              <a:t>Bazı</a:t>
            </a:r>
            <a:r>
              <a:rPr lang="en-US" sz="2400" dirty="0"/>
              <a:t> </a:t>
            </a:r>
            <a:r>
              <a:rPr lang="en-US" sz="2400" dirty="0" err="1"/>
              <a:t>çözümler</a:t>
            </a:r>
            <a:r>
              <a:rPr lang="en-US" sz="2400" dirty="0"/>
              <a:t> </a:t>
            </a:r>
            <a:r>
              <a:rPr lang="en-US" sz="2400" dirty="0" err="1"/>
              <a:t>mevcuttur</a:t>
            </a:r>
            <a:r>
              <a:rPr lang="en-US" sz="2400" dirty="0"/>
              <a:t>.</a:t>
            </a:r>
            <a:endParaRPr lang="tr-TR" sz="2400" dirty="0"/>
          </a:p>
        </p:txBody>
      </p:sp>
    </p:spTree>
    <p:extLst>
      <p:ext uri="{BB962C8B-B14F-4D97-AF65-F5344CB8AC3E}">
        <p14:creationId xmlns:p14="http://schemas.microsoft.com/office/powerpoint/2010/main" val="368225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875/1*VQjCKTVq_SriQNN3-RRQf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8714" y="913943"/>
            <a:ext cx="8978020" cy="460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049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err="1" smtClean="0"/>
              <a:t>Vanıshıng</a:t>
            </a:r>
            <a:r>
              <a:rPr lang="tr-TR" sz="3600" dirty="0" smtClean="0"/>
              <a:t> </a:t>
            </a:r>
            <a:r>
              <a:rPr lang="tr-TR" sz="3600" dirty="0" err="1" smtClean="0"/>
              <a:t>gradıent</a:t>
            </a:r>
            <a:r>
              <a:rPr lang="tr-TR" sz="3600" dirty="0" smtClean="0"/>
              <a:t> problem</a:t>
            </a:r>
            <a:endParaRPr lang="tr-TR" dirty="0"/>
          </a:p>
        </p:txBody>
      </p:sp>
      <p:sp>
        <p:nvSpPr>
          <p:cNvPr id="6" name="Dikdörtgen 5"/>
          <p:cNvSpPr/>
          <p:nvPr/>
        </p:nvSpPr>
        <p:spPr>
          <a:xfrm>
            <a:off x="268537" y="1089653"/>
            <a:ext cx="11711493" cy="3416320"/>
          </a:xfrm>
          <a:prstGeom prst="rect">
            <a:avLst/>
          </a:prstGeom>
        </p:spPr>
        <p:txBody>
          <a:bodyPr wrap="square">
            <a:spAutoFit/>
          </a:bodyPr>
          <a:lstStyle/>
          <a:p>
            <a:pPr marL="285750" indent="-285750">
              <a:buFont typeface="Arial" panose="020B0604020202020204" pitchFamily="34" charset="0"/>
              <a:buChar char="•"/>
            </a:pPr>
            <a:r>
              <a:rPr lang="en-US" sz="3600" dirty="0" err="1"/>
              <a:t>Bazı</a:t>
            </a:r>
            <a:r>
              <a:rPr lang="en-US" sz="3600" dirty="0"/>
              <a:t> </a:t>
            </a:r>
            <a:r>
              <a:rPr lang="en-US" sz="3600" dirty="0" err="1"/>
              <a:t>çözümler</a:t>
            </a:r>
            <a:r>
              <a:rPr lang="en-US" sz="3600" dirty="0"/>
              <a:t> </a:t>
            </a:r>
            <a:r>
              <a:rPr lang="en-US" sz="3600" dirty="0" err="1"/>
              <a:t>mevcuttur</a:t>
            </a:r>
            <a:r>
              <a:rPr lang="en-US" sz="3600" dirty="0"/>
              <a:t>. </a:t>
            </a:r>
            <a:r>
              <a:rPr lang="tr-TR" sz="3600" dirty="0" smtClean="0"/>
              <a:t>:</a:t>
            </a:r>
          </a:p>
          <a:p>
            <a:pPr marL="285750" indent="-285750">
              <a:buFont typeface="Arial" panose="020B0604020202020204" pitchFamily="34" charset="0"/>
              <a:buChar char="•"/>
            </a:pPr>
            <a:r>
              <a:rPr lang="en-US" sz="3600" dirty="0" smtClean="0"/>
              <a:t>W</a:t>
            </a:r>
            <a:r>
              <a:rPr lang="tr-TR" sz="3600" dirty="0" smtClean="0"/>
              <a:t> </a:t>
            </a:r>
            <a:r>
              <a:rPr lang="en-US" sz="3600" dirty="0" err="1" smtClean="0"/>
              <a:t>için</a:t>
            </a:r>
            <a:r>
              <a:rPr lang="tr-TR" sz="3600" dirty="0" smtClean="0"/>
              <a:t> </a:t>
            </a:r>
            <a:r>
              <a:rPr lang="en-US" sz="3600" dirty="0" err="1" smtClean="0"/>
              <a:t>uygun</a:t>
            </a:r>
            <a:r>
              <a:rPr lang="tr-TR" sz="3600" dirty="0" smtClean="0"/>
              <a:t> </a:t>
            </a:r>
            <a:r>
              <a:rPr lang="en-US" sz="3600" dirty="0" err="1" smtClean="0"/>
              <a:t>başlangıç</a:t>
            </a:r>
            <a:r>
              <a:rPr lang="en-US" sz="3600" dirty="0" smtClean="0"/>
              <a:t> </a:t>
            </a:r>
            <a:r>
              <a:rPr lang="en-US" sz="3600" dirty="0" err="1"/>
              <a:t>değerleri</a:t>
            </a:r>
            <a:r>
              <a:rPr lang="en-US" sz="3600" dirty="0"/>
              <a:t> </a:t>
            </a:r>
            <a:r>
              <a:rPr lang="en-US" sz="3600" dirty="0" err="1" smtClean="0"/>
              <a:t>seçmek</a:t>
            </a:r>
            <a:endParaRPr lang="tr-TR" sz="3600" dirty="0" smtClean="0"/>
          </a:p>
          <a:p>
            <a:pPr marL="285750" indent="-285750">
              <a:buFont typeface="Arial" panose="020B0604020202020204" pitchFamily="34" charset="0"/>
              <a:buChar char="•"/>
            </a:pPr>
            <a:r>
              <a:rPr lang="en-US" sz="3600" dirty="0" smtClean="0"/>
              <a:t> Sigmoid</a:t>
            </a:r>
            <a:r>
              <a:rPr lang="tr-TR" sz="3600" dirty="0" smtClean="0"/>
              <a:t> </a:t>
            </a:r>
            <a:r>
              <a:rPr lang="en-US" sz="3600" dirty="0" err="1" smtClean="0"/>
              <a:t>ve</a:t>
            </a:r>
            <a:r>
              <a:rPr lang="en-US" sz="3600" dirty="0" smtClean="0"/>
              <a:t> </a:t>
            </a:r>
            <a:r>
              <a:rPr lang="en-US" sz="3600" dirty="0" err="1" smtClean="0"/>
              <a:t>Tanh</a:t>
            </a:r>
            <a:r>
              <a:rPr lang="tr-TR" sz="3600" dirty="0" smtClean="0"/>
              <a:t> </a:t>
            </a:r>
            <a:r>
              <a:rPr lang="en-US" sz="3600" dirty="0" err="1" smtClean="0"/>
              <a:t>aktivasyon</a:t>
            </a:r>
            <a:r>
              <a:rPr lang="en-US" sz="3600" dirty="0" smtClean="0"/>
              <a:t> </a:t>
            </a:r>
            <a:r>
              <a:rPr lang="en-US" sz="3600" dirty="0" err="1"/>
              <a:t>fonksiyonları</a:t>
            </a:r>
            <a:r>
              <a:rPr lang="en-US" sz="3600" dirty="0"/>
              <a:t> </a:t>
            </a:r>
            <a:r>
              <a:rPr lang="en-US" sz="3600" dirty="0" err="1"/>
              <a:t>yerine</a:t>
            </a:r>
            <a:r>
              <a:rPr lang="en-US" sz="3600" dirty="0"/>
              <a:t> </a:t>
            </a:r>
            <a:r>
              <a:rPr lang="en-US" sz="3600" dirty="0" err="1"/>
              <a:t>ReLU</a:t>
            </a:r>
            <a:r>
              <a:rPr lang="en-US" sz="3600" dirty="0"/>
              <a:t> </a:t>
            </a:r>
            <a:r>
              <a:rPr lang="en-US" sz="3600" dirty="0" err="1"/>
              <a:t>kullanmak</a:t>
            </a:r>
            <a:r>
              <a:rPr lang="en-US" sz="3600" dirty="0"/>
              <a:t> </a:t>
            </a:r>
            <a:endParaRPr lang="tr-TR" sz="3600" dirty="0" smtClean="0"/>
          </a:p>
          <a:p>
            <a:pPr marL="285750" indent="-285750">
              <a:buFont typeface="Arial" panose="020B0604020202020204" pitchFamily="34" charset="0"/>
              <a:buChar char="•"/>
            </a:pPr>
            <a:r>
              <a:rPr lang="en-US" sz="3600" dirty="0" err="1" smtClean="0"/>
              <a:t>ReLU</a:t>
            </a:r>
            <a:r>
              <a:rPr lang="en-US" sz="3600" dirty="0" smtClean="0"/>
              <a:t> </a:t>
            </a:r>
            <a:r>
              <a:rPr lang="en-US" sz="3600" dirty="0" err="1"/>
              <a:t>fonksiyonunun</a:t>
            </a:r>
            <a:r>
              <a:rPr lang="en-US" sz="3600" dirty="0"/>
              <a:t> </a:t>
            </a:r>
            <a:r>
              <a:rPr lang="en-US" sz="3600" dirty="0" err="1"/>
              <a:t>türevi</a:t>
            </a:r>
            <a:r>
              <a:rPr lang="en-US" sz="3600" dirty="0"/>
              <a:t> 0 </a:t>
            </a:r>
            <a:r>
              <a:rPr lang="en-US" sz="3600" dirty="0" err="1"/>
              <a:t>veya</a:t>
            </a:r>
            <a:r>
              <a:rPr lang="en-US" sz="3600" dirty="0"/>
              <a:t> 1’dir </a:t>
            </a:r>
            <a:endParaRPr lang="tr-TR" sz="3600" dirty="0" smtClean="0"/>
          </a:p>
          <a:p>
            <a:pPr marL="285750" indent="-285750">
              <a:buFont typeface="Arial" panose="020B0604020202020204" pitchFamily="34" charset="0"/>
              <a:buChar char="•"/>
            </a:pPr>
            <a:r>
              <a:rPr lang="en-US" sz="3600" dirty="0" smtClean="0"/>
              <a:t> Bu</a:t>
            </a:r>
            <a:r>
              <a:rPr lang="tr-TR" sz="3600" dirty="0" smtClean="0"/>
              <a:t> </a:t>
            </a:r>
            <a:r>
              <a:rPr lang="en-US" sz="3600" dirty="0" err="1" smtClean="0"/>
              <a:t>problemi</a:t>
            </a:r>
            <a:r>
              <a:rPr lang="en-US" sz="3600" dirty="0" smtClean="0"/>
              <a:t> </a:t>
            </a:r>
            <a:r>
              <a:rPr lang="en-US" sz="3600" dirty="0" err="1" smtClean="0"/>
              <a:t>çözmek</a:t>
            </a:r>
            <a:r>
              <a:rPr lang="tr-TR" sz="3600" dirty="0" smtClean="0"/>
              <a:t> </a:t>
            </a:r>
            <a:r>
              <a:rPr lang="en-US" sz="3600" dirty="0" err="1" smtClean="0"/>
              <a:t>için</a:t>
            </a:r>
            <a:r>
              <a:rPr lang="en-US" sz="3600" dirty="0" smtClean="0"/>
              <a:t> </a:t>
            </a:r>
            <a:r>
              <a:rPr lang="en-US" sz="3600" b="1" dirty="0"/>
              <a:t>LSTM</a:t>
            </a:r>
            <a:r>
              <a:rPr lang="en-US" sz="3600" dirty="0"/>
              <a:t> </a:t>
            </a:r>
            <a:r>
              <a:rPr lang="en-US" sz="3600" dirty="0" err="1"/>
              <a:t>dizayn</a:t>
            </a:r>
            <a:r>
              <a:rPr lang="en-US" sz="3600" dirty="0"/>
              <a:t> </a:t>
            </a:r>
            <a:r>
              <a:rPr lang="en-US" sz="3600" dirty="0" err="1"/>
              <a:t>edilmiştir</a:t>
            </a:r>
            <a:r>
              <a:rPr lang="en-US" sz="3600" dirty="0"/>
              <a:t>. </a:t>
            </a:r>
            <a:endParaRPr lang="tr-TR" sz="3600" dirty="0" smtClean="0"/>
          </a:p>
        </p:txBody>
      </p:sp>
    </p:spTree>
    <p:extLst>
      <p:ext uri="{BB962C8B-B14F-4D97-AF65-F5344CB8AC3E}">
        <p14:creationId xmlns:p14="http://schemas.microsoft.com/office/powerpoint/2010/main" val="114457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sp>
        <p:nvSpPr>
          <p:cNvPr id="6" name="Dikdörtgen 5"/>
          <p:cNvSpPr/>
          <p:nvPr/>
        </p:nvSpPr>
        <p:spPr>
          <a:xfrm>
            <a:off x="225507" y="1326321"/>
            <a:ext cx="11711493" cy="4524315"/>
          </a:xfrm>
          <a:prstGeom prst="rect">
            <a:avLst/>
          </a:prstGeom>
        </p:spPr>
        <p:txBody>
          <a:bodyPr wrap="square">
            <a:spAutoFit/>
          </a:bodyPr>
          <a:lstStyle/>
          <a:p>
            <a:pPr marL="285750" indent="-285750">
              <a:buFont typeface="Arial" panose="020B0604020202020204" pitchFamily="34" charset="0"/>
              <a:buChar char="•"/>
            </a:pPr>
            <a:r>
              <a:rPr lang="en-US" sz="3600" dirty="0" smtClean="0"/>
              <a:t> </a:t>
            </a:r>
            <a:r>
              <a:rPr lang="en-US" sz="3600" dirty="0" err="1" smtClean="0"/>
              <a:t>RNN’ler</a:t>
            </a:r>
            <a:r>
              <a:rPr lang="tr-TR" sz="3600" dirty="0" smtClean="0"/>
              <a:t> </a:t>
            </a:r>
            <a:r>
              <a:rPr lang="en-US" sz="3600" dirty="0" err="1" smtClean="0"/>
              <a:t>kısa</a:t>
            </a:r>
            <a:r>
              <a:rPr lang="en-US" sz="3600" dirty="0" smtClean="0"/>
              <a:t> </a:t>
            </a:r>
            <a:r>
              <a:rPr lang="en-US" sz="3600" dirty="0" err="1"/>
              <a:t>cümleler</a:t>
            </a:r>
            <a:r>
              <a:rPr lang="en-US" sz="3600" dirty="0"/>
              <a:t> </a:t>
            </a:r>
            <a:r>
              <a:rPr lang="en-US" sz="3600" dirty="0" err="1"/>
              <a:t>üzerinde</a:t>
            </a:r>
            <a:r>
              <a:rPr lang="en-US" sz="3600" dirty="0"/>
              <a:t> </a:t>
            </a:r>
            <a:r>
              <a:rPr lang="en-US" sz="3600" dirty="0" err="1"/>
              <a:t>iyi</a:t>
            </a:r>
            <a:r>
              <a:rPr lang="en-US" sz="3600" dirty="0"/>
              <a:t> </a:t>
            </a:r>
            <a:r>
              <a:rPr lang="en-US" sz="3600" dirty="0" err="1"/>
              <a:t>sonuçlar</a:t>
            </a:r>
            <a:r>
              <a:rPr lang="en-US" sz="3600" dirty="0"/>
              <a:t> verse de </a:t>
            </a:r>
            <a:r>
              <a:rPr lang="en-US" sz="3600" dirty="0" err="1"/>
              <a:t>uzun</a:t>
            </a:r>
            <a:r>
              <a:rPr lang="en-US" sz="3600" dirty="0"/>
              <a:t> </a:t>
            </a:r>
            <a:r>
              <a:rPr lang="en-US" sz="3600" dirty="0" err="1"/>
              <a:t>cümleler</a:t>
            </a:r>
            <a:r>
              <a:rPr lang="en-US" sz="3600" dirty="0"/>
              <a:t>/</a:t>
            </a:r>
            <a:r>
              <a:rPr lang="en-US" sz="3600" dirty="0" err="1"/>
              <a:t>paragraflarda</a:t>
            </a:r>
            <a:r>
              <a:rPr lang="en-US" sz="3600" dirty="0"/>
              <a:t> </a:t>
            </a:r>
            <a:r>
              <a:rPr lang="en-US" sz="3600" dirty="0" err="1"/>
              <a:t>başarılı</a:t>
            </a:r>
            <a:r>
              <a:rPr lang="en-US" sz="3600" dirty="0"/>
              <a:t> </a:t>
            </a:r>
            <a:r>
              <a:rPr lang="en-US" sz="3600" dirty="0" err="1"/>
              <a:t>değildir</a:t>
            </a:r>
            <a:r>
              <a:rPr lang="en-US" sz="3600" dirty="0" smtClean="0"/>
              <a:t>.</a:t>
            </a:r>
            <a:endParaRPr lang="tr-TR" sz="3600" dirty="0" smtClean="0"/>
          </a:p>
          <a:p>
            <a:pPr marL="285750" indent="-285750">
              <a:buFont typeface="Arial" panose="020B0604020202020204" pitchFamily="34" charset="0"/>
              <a:buChar char="•"/>
            </a:pPr>
            <a:r>
              <a:rPr lang="en-US" sz="3600" dirty="0" smtClean="0"/>
              <a:t> </a:t>
            </a:r>
            <a:r>
              <a:rPr lang="en-US" sz="3600" dirty="0" err="1"/>
              <a:t>LSTM’ler</a:t>
            </a:r>
            <a:r>
              <a:rPr lang="en-US" sz="3600" dirty="0"/>
              <a:t> </a:t>
            </a:r>
            <a:r>
              <a:rPr lang="en-US" sz="3600" dirty="0" err="1"/>
              <a:t>uzun</a:t>
            </a:r>
            <a:r>
              <a:rPr lang="en-US" sz="3600" dirty="0"/>
              <a:t> </a:t>
            </a:r>
            <a:r>
              <a:rPr lang="en-US" sz="3600" dirty="0" err="1"/>
              <a:t>vadede</a:t>
            </a:r>
            <a:r>
              <a:rPr lang="en-US" sz="3600" dirty="0"/>
              <a:t> </a:t>
            </a:r>
            <a:r>
              <a:rPr lang="en-US" sz="3600" dirty="0" err="1"/>
              <a:t>bağımlılıkları</a:t>
            </a:r>
            <a:r>
              <a:rPr lang="en-US" sz="3600" dirty="0"/>
              <a:t> </a:t>
            </a:r>
            <a:r>
              <a:rPr lang="en-US" sz="3600" dirty="0" err="1"/>
              <a:t>öğrenebilen</a:t>
            </a:r>
            <a:r>
              <a:rPr lang="en-US" sz="3600" dirty="0"/>
              <a:t> </a:t>
            </a:r>
            <a:r>
              <a:rPr lang="en-US" sz="3600" dirty="0" err="1"/>
              <a:t>RNN’nin</a:t>
            </a:r>
            <a:r>
              <a:rPr lang="en-US" sz="3600" dirty="0"/>
              <a:t> </a:t>
            </a:r>
            <a:r>
              <a:rPr lang="en-US" sz="3600" dirty="0" err="1"/>
              <a:t>özel</a:t>
            </a:r>
            <a:r>
              <a:rPr lang="en-US" sz="3600" dirty="0"/>
              <a:t> </a:t>
            </a:r>
            <a:r>
              <a:rPr lang="en-US" sz="3600" dirty="0" err="1"/>
              <a:t>bir</a:t>
            </a:r>
            <a:r>
              <a:rPr lang="en-US" sz="3600" dirty="0"/>
              <a:t> </a:t>
            </a:r>
            <a:r>
              <a:rPr lang="en-US" sz="3600" dirty="0" err="1"/>
              <a:t>türüdür</a:t>
            </a:r>
            <a:r>
              <a:rPr lang="en-US" sz="3600" dirty="0"/>
              <a:t>. </a:t>
            </a:r>
            <a:endParaRPr lang="tr-TR" sz="3600" dirty="0" smtClean="0"/>
          </a:p>
          <a:p>
            <a:pPr marL="285750" indent="-285750">
              <a:buFont typeface="Arial" panose="020B0604020202020204" pitchFamily="34" charset="0"/>
              <a:buChar char="•"/>
            </a:pPr>
            <a:r>
              <a:rPr lang="en-US" sz="3600" dirty="0" smtClean="0"/>
              <a:t>LSTM,1977yılında </a:t>
            </a:r>
            <a:r>
              <a:rPr lang="en-US" sz="3600" dirty="0"/>
              <a:t>vanishing gradient </a:t>
            </a:r>
            <a:r>
              <a:rPr lang="en-US" sz="3600" dirty="0" err="1"/>
              <a:t>problemini</a:t>
            </a:r>
            <a:r>
              <a:rPr lang="en-US" sz="3600" dirty="0"/>
              <a:t> </a:t>
            </a:r>
            <a:r>
              <a:rPr lang="en-US" sz="3600" dirty="0" err="1"/>
              <a:t>çözmek</a:t>
            </a:r>
            <a:r>
              <a:rPr lang="en-US" sz="3600" dirty="0"/>
              <a:t> </a:t>
            </a:r>
            <a:r>
              <a:rPr lang="en-US" sz="3600" dirty="0" err="1"/>
              <a:t>için</a:t>
            </a:r>
            <a:r>
              <a:rPr lang="en-US" sz="3600" dirty="0"/>
              <a:t> </a:t>
            </a:r>
            <a:r>
              <a:rPr lang="en-US" sz="3600" dirty="0" err="1"/>
              <a:t>geliştirilmiştir</a:t>
            </a:r>
            <a:r>
              <a:rPr lang="en-US" sz="3600" dirty="0"/>
              <a:t>. </a:t>
            </a:r>
            <a:endParaRPr lang="tr-TR" sz="3600" dirty="0" smtClean="0"/>
          </a:p>
          <a:p>
            <a:pPr marL="285750" indent="-285750">
              <a:buFont typeface="Arial" panose="020B0604020202020204" pitchFamily="34" charset="0"/>
              <a:buChar char="•"/>
            </a:pPr>
            <a:r>
              <a:rPr lang="en-US" sz="3600" dirty="0" smtClean="0"/>
              <a:t> </a:t>
            </a:r>
            <a:r>
              <a:rPr lang="en-US" sz="3600" dirty="0" err="1" smtClean="0"/>
              <a:t>LSTM,duyguanalizi</a:t>
            </a:r>
            <a:r>
              <a:rPr lang="en-US" sz="3600" dirty="0" smtClean="0"/>
              <a:t>, </a:t>
            </a:r>
            <a:r>
              <a:rPr lang="en-US" sz="3600" dirty="0" err="1" smtClean="0"/>
              <a:t>metin</a:t>
            </a:r>
            <a:r>
              <a:rPr lang="en-US" sz="3600" dirty="0" smtClean="0"/>
              <a:t> </a:t>
            </a:r>
            <a:r>
              <a:rPr lang="en-US" sz="3600" dirty="0" err="1" smtClean="0"/>
              <a:t>üretme</a:t>
            </a:r>
            <a:r>
              <a:rPr lang="en-US" sz="3600" dirty="0" smtClean="0"/>
              <a:t> </a:t>
            </a:r>
            <a:r>
              <a:rPr lang="en-US" sz="3600" dirty="0" err="1" smtClean="0"/>
              <a:t>ve</a:t>
            </a:r>
            <a:r>
              <a:rPr lang="en-US" sz="3600" dirty="0" smtClean="0"/>
              <a:t> zaman </a:t>
            </a:r>
            <a:r>
              <a:rPr lang="en-US" sz="3600" dirty="0" err="1" smtClean="0"/>
              <a:t>serileri</a:t>
            </a:r>
            <a:r>
              <a:rPr lang="en-US" sz="3600" dirty="0" smtClean="0"/>
              <a:t> </a:t>
            </a:r>
            <a:r>
              <a:rPr lang="en-US" sz="3600" dirty="0" err="1" smtClean="0"/>
              <a:t>gibi</a:t>
            </a:r>
            <a:r>
              <a:rPr lang="en-US" sz="3600" dirty="0" smtClean="0"/>
              <a:t> </a:t>
            </a:r>
            <a:r>
              <a:rPr lang="en-US" sz="3600" dirty="0" err="1" smtClean="0"/>
              <a:t>birçok</a:t>
            </a:r>
            <a:r>
              <a:rPr lang="en-US" sz="3600" dirty="0" smtClean="0"/>
              <a:t> </a:t>
            </a:r>
            <a:r>
              <a:rPr lang="en-US" sz="3600" dirty="0" err="1" smtClean="0"/>
              <a:t>konuda</a:t>
            </a:r>
            <a:r>
              <a:rPr lang="en-US" sz="3600" dirty="0" smtClean="0"/>
              <a:t> </a:t>
            </a:r>
            <a:r>
              <a:rPr lang="en-US" sz="3600" dirty="0" err="1" smtClean="0"/>
              <a:t>kullanılır</a:t>
            </a:r>
            <a:r>
              <a:rPr lang="en-US" sz="3600" dirty="0" smtClean="0"/>
              <a:t>.</a:t>
            </a:r>
            <a:endParaRPr lang="tr-TR" sz="3600" dirty="0" smtClean="0"/>
          </a:p>
        </p:txBody>
      </p:sp>
    </p:spTree>
    <p:extLst>
      <p:ext uri="{BB962C8B-B14F-4D97-AF65-F5344CB8AC3E}">
        <p14:creationId xmlns:p14="http://schemas.microsoft.com/office/powerpoint/2010/main" val="2038506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1000"/>
                                        <p:tgtEl>
                                          <p:spTgt spid="6">
                                            <p:txEl>
                                              <p:pRg st="2" end="2"/>
                                            </p:txEl>
                                          </p:spTgt>
                                        </p:tgtEl>
                                      </p:cBhvr>
                                    </p:animEffect>
                                    <p:anim calcmode="lin" valueType="num">
                                      <p:cBhvr>
                                        <p:cTn id="22"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1000"/>
                                        <p:tgtEl>
                                          <p:spTgt spid="6">
                                            <p:txEl>
                                              <p:pRg st="3" end="3"/>
                                            </p:txEl>
                                          </p:spTgt>
                                        </p:tgtEl>
                                      </p:cBhvr>
                                    </p:animEffect>
                                    <p:anim calcmode="lin" valueType="num">
                                      <p:cBhvr>
                                        <p:cTn id="29"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b="66778"/>
          <a:stretch/>
        </p:blipFill>
        <p:spPr>
          <a:xfrm>
            <a:off x="339372" y="1326321"/>
            <a:ext cx="11370213" cy="1696578"/>
          </a:xfrm>
          <a:prstGeom prst="rect">
            <a:avLst/>
          </a:prstGeom>
        </p:spPr>
      </p:pic>
      <p:pic>
        <p:nvPicPr>
          <p:cNvPr id="4" name="Resim 3"/>
          <p:cNvPicPr>
            <a:picLocks noChangeAspect="1"/>
          </p:cNvPicPr>
          <p:nvPr/>
        </p:nvPicPr>
        <p:blipFill>
          <a:blip r:embed="rId3"/>
          <a:stretch>
            <a:fillRect/>
          </a:stretch>
        </p:blipFill>
        <p:spPr>
          <a:xfrm>
            <a:off x="3606516" y="3098203"/>
            <a:ext cx="4591691" cy="3524742"/>
          </a:xfrm>
          <a:prstGeom prst="rect">
            <a:avLst/>
          </a:prstGeom>
        </p:spPr>
      </p:pic>
    </p:spTree>
    <p:extLst>
      <p:ext uri="{BB962C8B-B14F-4D97-AF65-F5344CB8AC3E}">
        <p14:creationId xmlns:p14="http://schemas.microsoft.com/office/powerpoint/2010/main" val="18729759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sp>
        <p:nvSpPr>
          <p:cNvPr id="4" name="Dikdörtgen 3"/>
          <p:cNvSpPr/>
          <p:nvPr/>
        </p:nvSpPr>
        <p:spPr>
          <a:xfrm>
            <a:off x="681318" y="1326321"/>
            <a:ext cx="10001026" cy="3108543"/>
          </a:xfrm>
          <a:prstGeom prst="rect">
            <a:avLst/>
          </a:prstGeom>
        </p:spPr>
        <p:txBody>
          <a:bodyPr wrap="square">
            <a:spAutoFit/>
          </a:bodyPr>
          <a:lstStyle/>
          <a:p>
            <a:r>
              <a:rPr lang="tr-TR" sz="2800" dirty="0"/>
              <a:t>LSTM ile bu sorun nasıl çözülüyor? </a:t>
            </a:r>
            <a:endParaRPr lang="tr-TR" sz="2800" dirty="0" smtClean="0"/>
          </a:p>
          <a:p>
            <a:r>
              <a:rPr lang="tr-TR" sz="2800" dirty="0" err="1" smtClean="0"/>
              <a:t>LSTM’in</a:t>
            </a:r>
            <a:r>
              <a:rPr lang="tr-TR" sz="2800" dirty="0" smtClean="0"/>
              <a:t> </a:t>
            </a:r>
            <a:r>
              <a:rPr lang="tr-TR" sz="2800" dirty="0"/>
              <a:t>iç yapısında kapılar (</a:t>
            </a:r>
            <a:r>
              <a:rPr lang="tr-TR" sz="2800" dirty="0" err="1"/>
              <a:t>gate</a:t>
            </a:r>
            <a:r>
              <a:rPr lang="tr-TR" sz="2800" dirty="0"/>
              <a:t>) mevcuttur. </a:t>
            </a:r>
            <a:endParaRPr lang="tr-TR" sz="2800" dirty="0" smtClean="0"/>
          </a:p>
          <a:p>
            <a:r>
              <a:rPr lang="tr-TR" sz="2800" dirty="0" smtClean="0"/>
              <a:t>Neyin hatırlanacağını</a:t>
            </a:r>
            <a:r>
              <a:rPr lang="tr-TR" sz="2800" dirty="0"/>
              <a:t>, neyin unutulacağını bu kapılar belirler. </a:t>
            </a:r>
            <a:endParaRPr lang="tr-TR" sz="2800" dirty="0" smtClean="0"/>
          </a:p>
          <a:p>
            <a:r>
              <a:rPr lang="tr-TR" sz="2800" dirty="0" smtClean="0"/>
              <a:t>Gelen girdi </a:t>
            </a:r>
            <a:r>
              <a:rPr lang="tr-TR" sz="2800" dirty="0"/>
              <a:t>önemsizse unutulur, önemliyse bir sonraki aşamaya aktarılır. </a:t>
            </a:r>
            <a:endParaRPr lang="tr-TR" sz="2800" dirty="0" smtClean="0"/>
          </a:p>
          <a:p>
            <a:r>
              <a:rPr lang="tr-TR" sz="2800" dirty="0" err="1" smtClean="0"/>
              <a:t>Gate</a:t>
            </a:r>
            <a:r>
              <a:rPr lang="tr-TR" sz="2800" dirty="0" smtClean="0"/>
              <a:t>(</a:t>
            </a:r>
            <a:r>
              <a:rPr lang="tr-TR" sz="2800" dirty="0" err="1" smtClean="0"/>
              <a:t>input</a:t>
            </a:r>
            <a:r>
              <a:rPr lang="tr-TR" sz="2800" dirty="0"/>
              <a:t>, </a:t>
            </a:r>
            <a:r>
              <a:rPr lang="tr-TR" sz="2800" dirty="0" err="1"/>
              <a:t>output</a:t>
            </a:r>
            <a:r>
              <a:rPr lang="tr-TR" sz="2800" dirty="0"/>
              <a:t>, </a:t>
            </a:r>
            <a:r>
              <a:rPr lang="tr-TR" sz="2800" dirty="0" err="1"/>
              <a:t>forget</a:t>
            </a:r>
            <a:r>
              <a:rPr lang="tr-TR" sz="2800" dirty="0"/>
              <a:t>) ve Cell </a:t>
            </a:r>
            <a:r>
              <a:rPr lang="tr-TR" sz="2800" dirty="0" err="1"/>
              <a:t>State</a:t>
            </a:r>
            <a:endParaRPr lang="tr-TR" sz="2800" dirty="0"/>
          </a:p>
        </p:txBody>
      </p:sp>
    </p:spTree>
    <p:extLst>
      <p:ext uri="{BB962C8B-B14F-4D97-AF65-F5344CB8AC3E}">
        <p14:creationId xmlns:p14="http://schemas.microsoft.com/office/powerpoint/2010/main" val="21599176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4" name="Resim 3"/>
          <p:cNvPicPr>
            <a:picLocks noChangeAspect="1"/>
          </p:cNvPicPr>
          <p:nvPr/>
        </p:nvPicPr>
        <p:blipFill>
          <a:blip r:embed="rId2"/>
          <a:stretch>
            <a:fillRect/>
          </a:stretch>
        </p:blipFill>
        <p:spPr>
          <a:xfrm>
            <a:off x="1086522" y="1326321"/>
            <a:ext cx="9620791" cy="5211621"/>
          </a:xfrm>
          <a:prstGeom prst="rect">
            <a:avLst/>
          </a:prstGeom>
        </p:spPr>
      </p:pic>
    </p:spTree>
    <p:extLst>
      <p:ext uri="{BB962C8B-B14F-4D97-AF65-F5344CB8AC3E}">
        <p14:creationId xmlns:p14="http://schemas.microsoft.com/office/powerpoint/2010/main" val="2989798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a:blip r:embed="rId2"/>
          <a:stretch>
            <a:fillRect/>
          </a:stretch>
        </p:blipFill>
        <p:spPr>
          <a:xfrm>
            <a:off x="668130" y="1584975"/>
            <a:ext cx="10726647" cy="4591691"/>
          </a:xfrm>
          <a:prstGeom prst="rect">
            <a:avLst/>
          </a:prstGeom>
        </p:spPr>
      </p:pic>
    </p:spTree>
    <p:extLst>
      <p:ext uri="{BB962C8B-B14F-4D97-AF65-F5344CB8AC3E}">
        <p14:creationId xmlns:p14="http://schemas.microsoft.com/office/powerpoint/2010/main" val="1647388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4" name="Resim 3"/>
          <p:cNvPicPr>
            <a:picLocks noChangeAspect="1"/>
          </p:cNvPicPr>
          <p:nvPr/>
        </p:nvPicPr>
        <p:blipFill>
          <a:blip r:embed="rId2"/>
          <a:stretch>
            <a:fillRect/>
          </a:stretch>
        </p:blipFill>
        <p:spPr>
          <a:xfrm>
            <a:off x="1710466" y="1788748"/>
            <a:ext cx="8853510" cy="4567784"/>
          </a:xfrm>
          <a:prstGeom prst="rect">
            <a:avLst/>
          </a:prstGeom>
        </p:spPr>
      </p:pic>
    </p:spTree>
    <p:extLst>
      <p:ext uri="{BB962C8B-B14F-4D97-AF65-F5344CB8AC3E}">
        <p14:creationId xmlns:p14="http://schemas.microsoft.com/office/powerpoint/2010/main" val="3515997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a:blip r:embed="rId2"/>
          <a:stretch>
            <a:fillRect/>
          </a:stretch>
        </p:blipFill>
        <p:spPr>
          <a:xfrm>
            <a:off x="1188634" y="1417617"/>
            <a:ext cx="9745435" cy="4582164"/>
          </a:xfrm>
          <a:prstGeom prst="rect">
            <a:avLst/>
          </a:prstGeom>
        </p:spPr>
      </p:pic>
    </p:spTree>
    <p:extLst>
      <p:ext uri="{BB962C8B-B14F-4D97-AF65-F5344CB8AC3E}">
        <p14:creationId xmlns:p14="http://schemas.microsoft.com/office/powerpoint/2010/main" val="5073794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4" name="Resim 3"/>
          <p:cNvPicPr>
            <a:picLocks noChangeAspect="1"/>
          </p:cNvPicPr>
          <p:nvPr/>
        </p:nvPicPr>
        <p:blipFill>
          <a:blip r:embed="rId2"/>
          <a:stretch>
            <a:fillRect/>
          </a:stretch>
        </p:blipFill>
        <p:spPr>
          <a:xfrm>
            <a:off x="1063149" y="1326321"/>
            <a:ext cx="9764488" cy="4953691"/>
          </a:xfrm>
          <a:prstGeom prst="rect">
            <a:avLst/>
          </a:prstGeom>
        </p:spPr>
      </p:pic>
    </p:spTree>
    <p:extLst>
      <p:ext uri="{BB962C8B-B14F-4D97-AF65-F5344CB8AC3E}">
        <p14:creationId xmlns:p14="http://schemas.microsoft.com/office/powerpoint/2010/main" val="14535945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51430"/>
          <a:stretch/>
        </p:blipFill>
        <p:spPr>
          <a:xfrm>
            <a:off x="283683" y="1703027"/>
            <a:ext cx="7202311" cy="4471297"/>
          </a:xfrm>
          <a:prstGeom prst="rect">
            <a:avLst/>
          </a:prstGeom>
        </p:spPr>
      </p:pic>
      <p:pic>
        <p:nvPicPr>
          <p:cNvPr id="4" name="Resim 3"/>
          <p:cNvPicPr>
            <a:picLocks noChangeAspect="1"/>
          </p:cNvPicPr>
          <p:nvPr/>
        </p:nvPicPr>
        <p:blipFill>
          <a:blip r:embed="rId3"/>
          <a:stretch>
            <a:fillRect/>
          </a:stretch>
        </p:blipFill>
        <p:spPr>
          <a:xfrm>
            <a:off x="7752321" y="1979407"/>
            <a:ext cx="4109252" cy="1768446"/>
          </a:xfrm>
          <a:prstGeom prst="rect">
            <a:avLst/>
          </a:prstGeom>
        </p:spPr>
      </p:pic>
    </p:spTree>
    <p:extLst>
      <p:ext uri="{BB962C8B-B14F-4D97-AF65-F5344CB8AC3E}">
        <p14:creationId xmlns:p14="http://schemas.microsoft.com/office/powerpoint/2010/main" val="16812479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miro.medium.com/v2/resize:fit:875/1*uF6_UU8hxdDQ3X71SCq1ig.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800" y="395791"/>
            <a:ext cx="10703092" cy="5724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523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51430"/>
          <a:stretch/>
        </p:blipFill>
        <p:spPr>
          <a:xfrm>
            <a:off x="283683" y="1681512"/>
            <a:ext cx="4481955" cy="2782461"/>
          </a:xfrm>
          <a:prstGeom prst="rect">
            <a:avLst/>
          </a:prstGeom>
        </p:spPr>
      </p:pic>
      <p:sp>
        <p:nvSpPr>
          <p:cNvPr id="5" name="Dikdörtgen 4"/>
          <p:cNvSpPr/>
          <p:nvPr/>
        </p:nvSpPr>
        <p:spPr>
          <a:xfrm>
            <a:off x="4838069" y="1895621"/>
            <a:ext cx="6096000" cy="4801314"/>
          </a:xfrm>
          <a:prstGeom prst="rect">
            <a:avLst/>
          </a:prstGeom>
        </p:spPr>
        <p:txBody>
          <a:bodyPr>
            <a:spAutoFit/>
          </a:bodyPr>
          <a:lstStyle/>
          <a:p>
            <a:r>
              <a:rPr lang="tr-TR" b="1" dirty="0" smtClean="0"/>
              <a:t>FORGET GATE</a:t>
            </a:r>
          </a:p>
          <a:p>
            <a:pPr marL="285750" indent="-285750">
              <a:buFont typeface="Arial" panose="020B0604020202020204" pitchFamily="34" charset="0"/>
              <a:buChar char="•"/>
            </a:pPr>
            <a:r>
              <a:rPr lang="tr-TR" sz="2400" dirty="0" smtClean="0"/>
              <a:t>Hangi bilginin </a:t>
            </a:r>
            <a:r>
              <a:rPr lang="tr-TR" sz="2400" dirty="0"/>
              <a:t>tutulacağı veya unutulacağına karar verir. </a:t>
            </a:r>
            <a:endParaRPr lang="tr-TR" sz="2400" dirty="0" smtClean="0"/>
          </a:p>
          <a:p>
            <a:pPr marL="285750" indent="-285750">
              <a:buFont typeface="Arial" panose="020B0604020202020204" pitchFamily="34" charset="0"/>
              <a:buChar char="•"/>
            </a:pPr>
            <a:endParaRPr lang="tr-TR" sz="2400" dirty="0" smtClean="0"/>
          </a:p>
          <a:p>
            <a:pPr marL="285750" indent="-285750">
              <a:buFont typeface="Arial" panose="020B0604020202020204" pitchFamily="34" charset="0"/>
              <a:buChar char="•"/>
            </a:pPr>
            <a:r>
              <a:rPr lang="tr-TR" sz="2400" dirty="0" smtClean="0"/>
              <a:t>Bir önceki </a:t>
            </a:r>
            <a:r>
              <a:rPr lang="tr-TR" sz="2400" dirty="0"/>
              <a:t>gizli katmandan gelen bilgiler(ht-1) ve güncel bilgiler(</a:t>
            </a:r>
            <a:r>
              <a:rPr lang="tr-TR" sz="2400" dirty="0" err="1"/>
              <a:t>xt</a:t>
            </a:r>
            <a:r>
              <a:rPr lang="tr-TR" sz="2400" dirty="0"/>
              <a:t>) Sigmoid Aktivasyon fonksiyonundan geçer</a:t>
            </a:r>
            <a:r>
              <a:rPr lang="tr-TR" sz="2400" dirty="0" smtClean="0"/>
              <a:t>.</a:t>
            </a:r>
          </a:p>
          <a:p>
            <a:pPr marL="285750" indent="-285750">
              <a:buFont typeface="Arial" panose="020B0604020202020204" pitchFamily="34" charset="0"/>
              <a:buChar char="•"/>
            </a:pPr>
            <a:endParaRPr lang="tr-TR" sz="2400" dirty="0" smtClean="0"/>
          </a:p>
          <a:p>
            <a:pPr marL="285750" indent="-285750">
              <a:buFont typeface="Arial" panose="020B0604020202020204" pitchFamily="34" charset="0"/>
              <a:buChar char="•"/>
            </a:pPr>
            <a:r>
              <a:rPr lang="tr-TR" sz="2400" dirty="0" smtClean="0"/>
              <a:t> </a:t>
            </a:r>
            <a:r>
              <a:rPr lang="tr-TR" sz="2400" dirty="0"/>
              <a:t>Değer 0'a ne kadar yakınsa o kadar unutulacak, 1'e ne kadar yakınsa o kadar tutulacak (</a:t>
            </a:r>
            <a:r>
              <a:rPr lang="tr-TR" sz="2400" dirty="0" err="1"/>
              <a:t>cell</a:t>
            </a:r>
            <a:r>
              <a:rPr lang="tr-TR" sz="2400" dirty="0"/>
              <a:t> </a:t>
            </a:r>
            <a:r>
              <a:rPr lang="tr-TR" sz="2400" dirty="0" err="1"/>
              <a:t>state</a:t>
            </a:r>
            <a:r>
              <a:rPr lang="tr-TR" sz="2400" dirty="0"/>
              <a:t> taşınacak) demektir.</a:t>
            </a:r>
          </a:p>
        </p:txBody>
      </p:sp>
    </p:spTree>
    <p:extLst>
      <p:ext uri="{BB962C8B-B14F-4D97-AF65-F5344CB8AC3E}">
        <p14:creationId xmlns:p14="http://schemas.microsoft.com/office/powerpoint/2010/main" val="25846111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51430"/>
          <a:stretch/>
        </p:blipFill>
        <p:spPr>
          <a:xfrm>
            <a:off x="283683" y="1681512"/>
            <a:ext cx="4481955" cy="2782461"/>
          </a:xfrm>
          <a:prstGeom prst="rect">
            <a:avLst/>
          </a:prstGeom>
        </p:spPr>
      </p:pic>
      <p:sp>
        <p:nvSpPr>
          <p:cNvPr id="5" name="Dikdörtgen 4"/>
          <p:cNvSpPr/>
          <p:nvPr/>
        </p:nvSpPr>
        <p:spPr>
          <a:xfrm>
            <a:off x="4838069" y="1895621"/>
            <a:ext cx="6096000" cy="4801314"/>
          </a:xfrm>
          <a:prstGeom prst="rect">
            <a:avLst/>
          </a:prstGeom>
        </p:spPr>
        <p:txBody>
          <a:bodyPr>
            <a:spAutoFit/>
          </a:bodyPr>
          <a:lstStyle/>
          <a:p>
            <a:r>
              <a:rPr lang="tr-TR" b="1" dirty="0" smtClean="0"/>
              <a:t>INPUT GATE</a:t>
            </a:r>
          </a:p>
          <a:p>
            <a:pPr marL="285750" indent="-285750">
              <a:buFont typeface="Arial" panose="020B0604020202020204" pitchFamily="34" charset="0"/>
              <a:buChar char="•"/>
            </a:pPr>
            <a:r>
              <a:rPr lang="tr-TR" sz="2400" dirty="0"/>
              <a:t>Cell </a:t>
            </a:r>
            <a:r>
              <a:rPr lang="tr-TR" sz="2400" dirty="0" err="1"/>
              <a:t>State’i</a:t>
            </a:r>
            <a:r>
              <a:rPr lang="tr-TR" sz="2400" dirty="0"/>
              <a:t> güncellemek için kullanılır. </a:t>
            </a:r>
            <a:endParaRPr lang="tr-TR" sz="2400" dirty="0" smtClean="0"/>
          </a:p>
          <a:p>
            <a:endParaRPr lang="tr-TR" sz="2400" dirty="0" smtClean="0"/>
          </a:p>
          <a:p>
            <a:pPr marL="285750" indent="-285750">
              <a:buFont typeface="Arial" panose="020B0604020202020204" pitchFamily="34" charset="0"/>
              <a:buChar char="•"/>
            </a:pPr>
            <a:r>
              <a:rPr lang="tr-TR" sz="2400" dirty="0" smtClean="0"/>
              <a:t>Sigmoid </a:t>
            </a:r>
            <a:r>
              <a:rPr lang="tr-TR" sz="2400" dirty="0"/>
              <a:t>fonksiyonu uygulanır, hangi bilginin tutulacağına karar verilir. </a:t>
            </a:r>
            <a:endParaRPr lang="tr-TR" sz="2400" dirty="0" smtClean="0"/>
          </a:p>
          <a:p>
            <a:endParaRPr lang="tr-TR" sz="2400" dirty="0" smtClean="0"/>
          </a:p>
          <a:p>
            <a:pPr marL="285750" indent="-285750">
              <a:buFont typeface="Arial" panose="020B0604020202020204" pitchFamily="34" charset="0"/>
              <a:buChar char="•"/>
            </a:pPr>
            <a:r>
              <a:rPr lang="tr-TR" sz="2400" dirty="0" smtClean="0"/>
              <a:t>Ağı düzenlemek </a:t>
            </a:r>
            <a:r>
              <a:rPr lang="tr-TR" sz="2400" dirty="0"/>
              <a:t>için veriyi -1 ve 1 aralığına sıkıştıran </a:t>
            </a:r>
            <a:r>
              <a:rPr lang="tr-TR" sz="2400" dirty="0" err="1"/>
              <a:t>Tanh</a:t>
            </a:r>
            <a:r>
              <a:rPr lang="tr-TR" sz="2400" dirty="0"/>
              <a:t> aktivasyon fonksiyonu kullanır. </a:t>
            </a:r>
            <a:endParaRPr lang="tr-TR" sz="2400" dirty="0" smtClean="0"/>
          </a:p>
          <a:p>
            <a:endParaRPr lang="tr-TR" sz="2400" dirty="0"/>
          </a:p>
          <a:p>
            <a:pPr marL="285750" indent="-285750">
              <a:buFont typeface="Arial" panose="020B0604020202020204" pitchFamily="34" charset="0"/>
              <a:buChar char="•"/>
            </a:pPr>
            <a:r>
              <a:rPr lang="tr-TR" sz="2400" dirty="0" smtClean="0"/>
              <a:t>Sigmoid </a:t>
            </a:r>
            <a:r>
              <a:rPr lang="tr-TR" sz="2400" dirty="0"/>
              <a:t>ve </a:t>
            </a:r>
            <a:r>
              <a:rPr lang="tr-TR" sz="2400" dirty="0" err="1"/>
              <a:t>Tanh</a:t>
            </a:r>
            <a:r>
              <a:rPr lang="tr-TR" sz="2400" dirty="0"/>
              <a:t> fonksiyon çıkışları çarpılır ve hangi bilginin güncelleneceği kararına varılır.</a:t>
            </a:r>
          </a:p>
        </p:txBody>
      </p:sp>
    </p:spTree>
    <p:extLst>
      <p:ext uri="{BB962C8B-B14F-4D97-AF65-F5344CB8AC3E}">
        <p14:creationId xmlns:p14="http://schemas.microsoft.com/office/powerpoint/2010/main" val="14374747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51430"/>
          <a:stretch/>
        </p:blipFill>
        <p:spPr>
          <a:xfrm>
            <a:off x="283683" y="1681512"/>
            <a:ext cx="4481955" cy="2782461"/>
          </a:xfrm>
          <a:prstGeom prst="rect">
            <a:avLst/>
          </a:prstGeom>
        </p:spPr>
      </p:pic>
      <p:sp>
        <p:nvSpPr>
          <p:cNvPr id="5" name="Dikdörtgen 4"/>
          <p:cNvSpPr/>
          <p:nvPr/>
        </p:nvSpPr>
        <p:spPr>
          <a:xfrm>
            <a:off x="5085495" y="1422285"/>
            <a:ext cx="6096000" cy="5078313"/>
          </a:xfrm>
          <a:prstGeom prst="rect">
            <a:avLst/>
          </a:prstGeom>
        </p:spPr>
        <p:txBody>
          <a:bodyPr>
            <a:spAutoFit/>
          </a:bodyPr>
          <a:lstStyle/>
          <a:p>
            <a:r>
              <a:rPr lang="tr-TR" dirty="0" smtClean="0"/>
              <a:t>CELL STATE </a:t>
            </a:r>
          </a:p>
          <a:p>
            <a:endParaRPr lang="tr-TR" dirty="0" smtClean="0"/>
          </a:p>
          <a:p>
            <a:pPr marL="285750" indent="-285750">
              <a:buFont typeface="Arial" panose="020B0604020202020204" pitchFamily="34" charset="0"/>
              <a:buChar char="•"/>
            </a:pPr>
            <a:r>
              <a:rPr lang="tr-TR" sz="2400" dirty="0"/>
              <a:t>Cell </a:t>
            </a:r>
            <a:r>
              <a:rPr lang="tr-TR" sz="2400" dirty="0" err="1"/>
              <a:t>State’in</a:t>
            </a:r>
            <a:r>
              <a:rPr lang="tr-TR" sz="2400" dirty="0"/>
              <a:t> hücre içerisindeki en önemli görevi tahmin yapmak için anlamlı bilgiyi hücreler boyunca taşımaktır</a:t>
            </a:r>
            <a:r>
              <a:rPr lang="tr-TR" sz="2400" dirty="0" smtClean="0"/>
              <a:t>.</a:t>
            </a:r>
          </a:p>
          <a:p>
            <a:endParaRPr lang="tr-TR" sz="2400" dirty="0" smtClean="0"/>
          </a:p>
          <a:p>
            <a:pPr marL="285750" indent="-285750">
              <a:buFont typeface="Arial" panose="020B0604020202020204" pitchFamily="34" charset="0"/>
              <a:buChar char="•"/>
            </a:pPr>
            <a:r>
              <a:rPr lang="tr-TR" sz="2400" dirty="0" smtClean="0"/>
              <a:t>Taşınması </a:t>
            </a:r>
            <a:r>
              <a:rPr lang="tr-TR" sz="2400" dirty="0"/>
              <a:t>gereken verileri alır ve hücre sonuna, oradan da diğer hücrelere </a:t>
            </a:r>
            <a:r>
              <a:rPr lang="tr-TR" sz="2400" dirty="0" smtClean="0"/>
              <a:t>taşır.</a:t>
            </a:r>
          </a:p>
          <a:p>
            <a:endParaRPr lang="tr-TR" sz="2400" dirty="0" smtClean="0"/>
          </a:p>
          <a:p>
            <a:pPr marL="285750" indent="-285750">
              <a:buFont typeface="Arial" panose="020B0604020202020204" pitchFamily="34" charset="0"/>
              <a:buChar char="•"/>
            </a:pPr>
            <a:r>
              <a:rPr lang="tr-TR" sz="2400" dirty="0" smtClean="0"/>
              <a:t>İlk </a:t>
            </a:r>
            <a:r>
              <a:rPr lang="tr-TR" sz="2400" dirty="0"/>
              <a:t>olarak </a:t>
            </a:r>
            <a:r>
              <a:rPr lang="tr-TR" sz="2400" dirty="0" err="1"/>
              <a:t>Forget</a:t>
            </a:r>
            <a:r>
              <a:rPr lang="tr-TR" sz="2400" dirty="0"/>
              <a:t> </a:t>
            </a:r>
            <a:r>
              <a:rPr lang="tr-TR" sz="2400" dirty="0" err="1"/>
              <a:t>Gate’den</a:t>
            </a:r>
            <a:r>
              <a:rPr lang="tr-TR" sz="2400" dirty="0"/>
              <a:t> gelen sonuç ile bir önceki katmanın sonucu çarpılır, sonra </a:t>
            </a:r>
            <a:r>
              <a:rPr lang="tr-TR" sz="2400" dirty="0" err="1"/>
              <a:t>Input</a:t>
            </a:r>
            <a:r>
              <a:rPr lang="tr-TR" sz="2400" dirty="0"/>
              <a:t> </a:t>
            </a:r>
            <a:r>
              <a:rPr lang="tr-TR" sz="2400" dirty="0" err="1"/>
              <a:t>Gate’den</a:t>
            </a:r>
            <a:r>
              <a:rPr lang="tr-TR" sz="2400" dirty="0"/>
              <a:t> gelen değer ile toplanır.</a:t>
            </a:r>
          </a:p>
        </p:txBody>
      </p:sp>
    </p:spTree>
    <p:extLst>
      <p:ext uri="{BB962C8B-B14F-4D97-AF65-F5344CB8AC3E}">
        <p14:creationId xmlns:p14="http://schemas.microsoft.com/office/powerpoint/2010/main" val="1681199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51430"/>
          <a:stretch/>
        </p:blipFill>
        <p:spPr>
          <a:xfrm>
            <a:off x="283683" y="1681512"/>
            <a:ext cx="4481955" cy="2782461"/>
          </a:xfrm>
          <a:prstGeom prst="rect">
            <a:avLst/>
          </a:prstGeom>
        </p:spPr>
      </p:pic>
      <p:sp>
        <p:nvSpPr>
          <p:cNvPr id="5" name="Dikdörtgen 4"/>
          <p:cNvSpPr/>
          <p:nvPr/>
        </p:nvSpPr>
        <p:spPr>
          <a:xfrm>
            <a:off x="5085495" y="1422285"/>
            <a:ext cx="6096000" cy="4708981"/>
          </a:xfrm>
          <a:prstGeom prst="rect">
            <a:avLst/>
          </a:prstGeom>
        </p:spPr>
        <p:txBody>
          <a:bodyPr>
            <a:spAutoFit/>
          </a:bodyPr>
          <a:lstStyle/>
          <a:p>
            <a:r>
              <a:rPr lang="tr-TR" dirty="0" smtClean="0"/>
              <a:t>OUTPUT GATE</a:t>
            </a:r>
          </a:p>
          <a:p>
            <a:endParaRPr lang="tr-TR" dirty="0" smtClean="0"/>
          </a:p>
          <a:p>
            <a:pPr marL="285750" indent="-285750">
              <a:buFont typeface="Arial" panose="020B0604020202020204" pitchFamily="34" charset="0"/>
              <a:buChar char="•"/>
            </a:pPr>
            <a:r>
              <a:rPr lang="tr-TR" sz="2400" dirty="0" err="1"/>
              <a:t>Birsonraki</a:t>
            </a:r>
            <a:r>
              <a:rPr lang="tr-TR" sz="2400" dirty="0"/>
              <a:t> katmana gönderilecek değere karar verir</a:t>
            </a:r>
            <a:r>
              <a:rPr lang="tr-TR" sz="2400" dirty="0" smtClean="0"/>
              <a:t>.</a:t>
            </a:r>
          </a:p>
          <a:p>
            <a:pPr marL="285750" indent="-285750">
              <a:buFont typeface="Arial" panose="020B0604020202020204" pitchFamily="34" charset="0"/>
              <a:buChar char="•"/>
            </a:pPr>
            <a:r>
              <a:rPr lang="tr-TR" sz="2400" dirty="0" smtClean="0"/>
              <a:t> </a:t>
            </a:r>
            <a:r>
              <a:rPr lang="tr-TR" sz="2400" dirty="0"/>
              <a:t>Bir sonraki hücrenin girişini (ht+1) belirler. </a:t>
            </a:r>
            <a:endParaRPr lang="tr-TR" sz="2400" dirty="0" smtClean="0"/>
          </a:p>
          <a:p>
            <a:pPr marL="285750" indent="-285750">
              <a:buFont typeface="Arial" panose="020B0604020202020204" pitchFamily="34" charset="0"/>
              <a:buChar char="•"/>
            </a:pPr>
            <a:r>
              <a:rPr lang="tr-TR" sz="2400" dirty="0" smtClean="0"/>
              <a:t> Bir önceki </a:t>
            </a:r>
            <a:r>
              <a:rPr lang="tr-TR" sz="2400" dirty="0"/>
              <a:t>girdi ile şu anki girdi bilgisi Sigmoid fonksiyonundan geçer. </a:t>
            </a:r>
            <a:endParaRPr lang="tr-TR" sz="2400" dirty="0" smtClean="0"/>
          </a:p>
          <a:p>
            <a:pPr marL="285750" indent="-285750">
              <a:buFont typeface="Arial" panose="020B0604020202020204" pitchFamily="34" charset="0"/>
              <a:buChar char="•"/>
            </a:pPr>
            <a:r>
              <a:rPr lang="tr-TR" sz="2400" dirty="0" smtClean="0"/>
              <a:t>Cell </a:t>
            </a:r>
            <a:r>
              <a:rPr lang="tr-TR" sz="2400" dirty="0" err="1"/>
              <a:t>State’den</a:t>
            </a:r>
            <a:r>
              <a:rPr lang="tr-TR" sz="2400" dirty="0"/>
              <a:t> gelen değer, </a:t>
            </a:r>
            <a:r>
              <a:rPr lang="tr-TR" sz="2400" dirty="0" err="1"/>
              <a:t>Tanh</a:t>
            </a:r>
            <a:r>
              <a:rPr lang="tr-TR" sz="2400" dirty="0"/>
              <a:t> fonksiyonundan geçtikten sonra iki değer çarpılır ve bir sonraki katmana “Bir önceki değer” olarak gider. </a:t>
            </a:r>
            <a:r>
              <a:rPr lang="tr-TR" sz="2400" dirty="0" smtClean="0"/>
              <a:t>Cell </a:t>
            </a:r>
            <a:r>
              <a:rPr lang="tr-TR" sz="2400" dirty="0" err="1"/>
              <a:t>State</a:t>
            </a:r>
            <a:r>
              <a:rPr lang="tr-TR" sz="2400" dirty="0"/>
              <a:t> ilerler.</a:t>
            </a:r>
          </a:p>
        </p:txBody>
      </p:sp>
    </p:spTree>
    <p:extLst>
      <p:ext uri="{BB962C8B-B14F-4D97-AF65-F5344CB8AC3E}">
        <p14:creationId xmlns:p14="http://schemas.microsoft.com/office/powerpoint/2010/main" val="7278876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l="47961" b="51020"/>
          <a:stretch/>
        </p:blipFill>
        <p:spPr>
          <a:xfrm>
            <a:off x="2310371" y="4475845"/>
            <a:ext cx="7716859" cy="2190046"/>
          </a:xfrm>
          <a:prstGeom prst="rect">
            <a:avLst/>
          </a:prstGeom>
        </p:spPr>
      </p:pic>
      <p:pic>
        <p:nvPicPr>
          <p:cNvPr id="5" name="Resim 4"/>
          <p:cNvPicPr>
            <a:picLocks noChangeAspect="1"/>
          </p:cNvPicPr>
          <p:nvPr/>
        </p:nvPicPr>
        <p:blipFill rotWithShape="1">
          <a:blip r:embed="rId2"/>
          <a:srcRect r="51430"/>
          <a:stretch/>
        </p:blipFill>
        <p:spPr>
          <a:xfrm>
            <a:off x="580308" y="1197229"/>
            <a:ext cx="4888089" cy="3034595"/>
          </a:xfrm>
          <a:prstGeom prst="rect">
            <a:avLst/>
          </a:prstGeom>
        </p:spPr>
      </p:pic>
      <p:pic>
        <p:nvPicPr>
          <p:cNvPr id="7" name="Resim 6"/>
          <p:cNvPicPr>
            <a:picLocks noChangeAspect="1"/>
          </p:cNvPicPr>
          <p:nvPr/>
        </p:nvPicPr>
        <p:blipFill>
          <a:blip r:embed="rId3"/>
          <a:stretch>
            <a:fillRect/>
          </a:stretch>
        </p:blipFill>
        <p:spPr>
          <a:xfrm>
            <a:off x="5663418" y="1466170"/>
            <a:ext cx="6271505" cy="2212945"/>
          </a:xfrm>
          <a:prstGeom prst="rect">
            <a:avLst/>
          </a:prstGeom>
        </p:spPr>
      </p:pic>
    </p:spTree>
    <p:extLst>
      <p:ext uri="{BB962C8B-B14F-4D97-AF65-F5344CB8AC3E}">
        <p14:creationId xmlns:p14="http://schemas.microsoft.com/office/powerpoint/2010/main" val="12369318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4" name="Resim 3"/>
          <p:cNvPicPr>
            <a:picLocks noChangeAspect="1"/>
          </p:cNvPicPr>
          <p:nvPr/>
        </p:nvPicPr>
        <p:blipFill>
          <a:blip r:embed="rId2"/>
          <a:stretch>
            <a:fillRect/>
          </a:stretch>
        </p:blipFill>
        <p:spPr>
          <a:xfrm>
            <a:off x="2776628" y="1802533"/>
            <a:ext cx="5961120" cy="2458541"/>
          </a:xfrm>
          <a:prstGeom prst="rect">
            <a:avLst/>
          </a:prstGeom>
        </p:spPr>
      </p:pic>
      <p:pic>
        <p:nvPicPr>
          <p:cNvPr id="6" name="Resim 5"/>
          <p:cNvPicPr>
            <a:picLocks noChangeAspect="1"/>
          </p:cNvPicPr>
          <p:nvPr/>
        </p:nvPicPr>
        <p:blipFill>
          <a:blip r:embed="rId3"/>
          <a:stretch>
            <a:fillRect/>
          </a:stretch>
        </p:blipFill>
        <p:spPr>
          <a:xfrm>
            <a:off x="2332472" y="4737286"/>
            <a:ext cx="6849431" cy="1600423"/>
          </a:xfrm>
          <a:prstGeom prst="rect">
            <a:avLst/>
          </a:prstGeom>
        </p:spPr>
      </p:pic>
    </p:spTree>
    <p:extLst>
      <p:ext uri="{BB962C8B-B14F-4D97-AF65-F5344CB8AC3E}">
        <p14:creationId xmlns:p14="http://schemas.microsoft.com/office/powerpoint/2010/main" val="9566662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a:blip r:embed="rId2"/>
          <a:stretch>
            <a:fillRect/>
          </a:stretch>
        </p:blipFill>
        <p:spPr>
          <a:xfrm>
            <a:off x="2599350" y="1705671"/>
            <a:ext cx="6735115" cy="2048161"/>
          </a:xfrm>
          <a:prstGeom prst="rect">
            <a:avLst/>
          </a:prstGeom>
        </p:spPr>
      </p:pic>
      <p:pic>
        <p:nvPicPr>
          <p:cNvPr id="5" name="Resim 4"/>
          <p:cNvPicPr>
            <a:picLocks noChangeAspect="1"/>
          </p:cNvPicPr>
          <p:nvPr/>
        </p:nvPicPr>
        <p:blipFill>
          <a:blip r:embed="rId3"/>
          <a:stretch>
            <a:fillRect/>
          </a:stretch>
        </p:blipFill>
        <p:spPr>
          <a:xfrm>
            <a:off x="2427875" y="3842071"/>
            <a:ext cx="7078063" cy="2896004"/>
          </a:xfrm>
          <a:prstGeom prst="rect">
            <a:avLst/>
          </a:prstGeom>
        </p:spPr>
      </p:pic>
    </p:spTree>
    <p:extLst>
      <p:ext uri="{BB962C8B-B14F-4D97-AF65-F5344CB8AC3E}">
        <p14:creationId xmlns:p14="http://schemas.microsoft.com/office/powerpoint/2010/main" val="4630389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6" name="Resim 5"/>
          <p:cNvPicPr>
            <a:picLocks noChangeAspect="1"/>
          </p:cNvPicPr>
          <p:nvPr/>
        </p:nvPicPr>
        <p:blipFill>
          <a:blip r:embed="rId2"/>
          <a:stretch>
            <a:fillRect/>
          </a:stretch>
        </p:blipFill>
        <p:spPr>
          <a:xfrm>
            <a:off x="1922840" y="1474025"/>
            <a:ext cx="7668695" cy="1543265"/>
          </a:xfrm>
          <a:prstGeom prst="rect">
            <a:avLst/>
          </a:prstGeom>
        </p:spPr>
      </p:pic>
      <p:pic>
        <p:nvPicPr>
          <p:cNvPr id="7" name="Resim 6"/>
          <p:cNvPicPr>
            <a:picLocks noChangeAspect="1"/>
          </p:cNvPicPr>
          <p:nvPr/>
        </p:nvPicPr>
        <p:blipFill>
          <a:blip r:embed="rId3"/>
          <a:stretch>
            <a:fillRect/>
          </a:stretch>
        </p:blipFill>
        <p:spPr>
          <a:xfrm>
            <a:off x="1390252" y="3611398"/>
            <a:ext cx="8916644" cy="2905530"/>
          </a:xfrm>
          <a:prstGeom prst="rect">
            <a:avLst/>
          </a:prstGeom>
        </p:spPr>
      </p:pic>
    </p:spTree>
    <p:extLst>
      <p:ext uri="{BB962C8B-B14F-4D97-AF65-F5344CB8AC3E}">
        <p14:creationId xmlns:p14="http://schemas.microsoft.com/office/powerpoint/2010/main" val="1299005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en-US" sz="3600" dirty="0"/>
              <a:t>LSTM - Long Short Term Memory- </a:t>
            </a:r>
            <a:r>
              <a:rPr lang="en-US" sz="3600" dirty="0" err="1"/>
              <a:t>Uzun</a:t>
            </a:r>
            <a:r>
              <a:rPr lang="en-US" sz="3600" dirty="0"/>
              <a:t> </a:t>
            </a:r>
            <a:r>
              <a:rPr lang="en-US" sz="3600" dirty="0" err="1"/>
              <a:t>Kısa</a:t>
            </a:r>
            <a:r>
              <a:rPr lang="en-US" sz="3600" dirty="0"/>
              <a:t> </a:t>
            </a:r>
            <a:r>
              <a:rPr lang="en-US" sz="3600" dirty="0" err="1"/>
              <a:t>Süreli</a:t>
            </a:r>
            <a:r>
              <a:rPr lang="en-US" sz="3600" dirty="0"/>
              <a:t> </a:t>
            </a:r>
            <a:r>
              <a:rPr lang="en-US" sz="3600" dirty="0" err="1"/>
              <a:t>Hafıza</a:t>
            </a:r>
            <a:endParaRPr lang="tr-TR" dirty="0"/>
          </a:p>
        </p:txBody>
      </p:sp>
      <p:pic>
        <p:nvPicPr>
          <p:cNvPr id="3" name="Resim 2"/>
          <p:cNvPicPr>
            <a:picLocks noChangeAspect="1"/>
          </p:cNvPicPr>
          <p:nvPr/>
        </p:nvPicPr>
        <p:blipFill rotWithShape="1">
          <a:blip r:embed="rId2"/>
          <a:srcRect r="1734"/>
          <a:stretch/>
        </p:blipFill>
        <p:spPr>
          <a:xfrm>
            <a:off x="580308" y="1326321"/>
            <a:ext cx="10989061" cy="4995170"/>
          </a:xfrm>
          <a:prstGeom prst="rect">
            <a:avLst/>
          </a:prstGeom>
        </p:spPr>
      </p:pic>
    </p:spTree>
    <p:extLst>
      <p:ext uri="{BB962C8B-B14F-4D97-AF65-F5344CB8AC3E}">
        <p14:creationId xmlns:p14="http://schemas.microsoft.com/office/powerpoint/2010/main" val="12300341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SORU-3</a:t>
            </a:r>
            <a:endParaRPr lang="tr-TR" dirty="0"/>
          </a:p>
        </p:txBody>
      </p:sp>
      <p:pic>
        <p:nvPicPr>
          <p:cNvPr id="4" name="Resim 3"/>
          <p:cNvPicPr>
            <a:picLocks noChangeAspect="1"/>
          </p:cNvPicPr>
          <p:nvPr/>
        </p:nvPicPr>
        <p:blipFill rotWithShape="1">
          <a:blip r:embed="rId2"/>
          <a:srcRect t="4983"/>
          <a:stretch/>
        </p:blipFill>
        <p:spPr>
          <a:xfrm>
            <a:off x="440533" y="1118795"/>
            <a:ext cx="11285302" cy="1674561"/>
          </a:xfrm>
          <a:prstGeom prst="rect">
            <a:avLst/>
          </a:prstGeom>
        </p:spPr>
      </p:pic>
      <p:pic>
        <p:nvPicPr>
          <p:cNvPr id="5" name="Resim 4"/>
          <p:cNvPicPr>
            <a:picLocks noChangeAspect="1"/>
          </p:cNvPicPr>
          <p:nvPr/>
        </p:nvPicPr>
        <p:blipFill>
          <a:blip r:embed="rId3"/>
          <a:stretch>
            <a:fillRect/>
          </a:stretch>
        </p:blipFill>
        <p:spPr>
          <a:xfrm>
            <a:off x="440533" y="2873366"/>
            <a:ext cx="7287642" cy="3886742"/>
          </a:xfrm>
          <a:prstGeom prst="rect">
            <a:avLst/>
          </a:prstGeom>
        </p:spPr>
      </p:pic>
      <p:pic>
        <p:nvPicPr>
          <p:cNvPr id="6" name="Resim 5"/>
          <p:cNvPicPr>
            <a:picLocks noChangeAspect="1"/>
          </p:cNvPicPr>
          <p:nvPr/>
        </p:nvPicPr>
        <p:blipFill>
          <a:blip r:embed="rId4"/>
          <a:stretch>
            <a:fillRect/>
          </a:stretch>
        </p:blipFill>
        <p:spPr>
          <a:xfrm>
            <a:off x="6642087" y="3389505"/>
            <a:ext cx="5212840" cy="3134162"/>
          </a:xfrm>
          <a:prstGeom prst="rect">
            <a:avLst/>
          </a:prstGeom>
        </p:spPr>
      </p:pic>
    </p:spTree>
    <p:extLst>
      <p:ext uri="{BB962C8B-B14F-4D97-AF65-F5344CB8AC3E}">
        <p14:creationId xmlns:p14="http://schemas.microsoft.com/office/powerpoint/2010/main" val="758966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875/1*VQjCKTVq_SriQNN3-RRQf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010" y="1419554"/>
            <a:ext cx="6290159" cy="322775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p:cNvSpPr txBox="1"/>
          <p:nvPr/>
        </p:nvSpPr>
        <p:spPr>
          <a:xfrm>
            <a:off x="6735837" y="2158800"/>
            <a:ext cx="5162120" cy="2585323"/>
          </a:xfrm>
          <a:prstGeom prst="rect">
            <a:avLst/>
          </a:prstGeom>
          <a:noFill/>
        </p:spPr>
        <p:txBody>
          <a:bodyPr wrap="square" rtlCol="0">
            <a:spAutoFit/>
          </a:bodyPr>
          <a:lstStyle/>
          <a:p>
            <a:pPr marL="571500" indent="-571500">
              <a:buFont typeface="Arial" panose="020B0604020202020204" pitchFamily="34" charset="0"/>
              <a:buChar char="•"/>
            </a:pPr>
            <a:r>
              <a:rPr lang="tr-TR" sz="3600" dirty="0"/>
              <a:t>Image </a:t>
            </a:r>
            <a:r>
              <a:rPr lang="tr-TR" sz="3600" dirty="0" err="1"/>
              <a:t>and</a:t>
            </a:r>
            <a:r>
              <a:rPr lang="tr-TR" sz="3600" dirty="0"/>
              <a:t> video </a:t>
            </a:r>
            <a:r>
              <a:rPr lang="tr-TR" sz="3600" dirty="0" err="1"/>
              <a:t>recognition</a:t>
            </a:r>
            <a:endParaRPr lang="tr-TR" sz="3600" dirty="0"/>
          </a:p>
          <a:p>
            <a:pPr marL="571500" indent="-571500">
              <a:buFont typeface="Arial" panose="020B0604020202020204" pitchFamily="34" charset="0"/>
              <a:buChar char="•"/>
            </a:pPr>
            <a:r>
              <a:rPr lang="tr-TR" sz="3600" dirty="0"/>
              <a:t>Object </a:t>
            </a:r>
            <a:r>
              <a:rPr lang="tr-TR" sz="3600" dirty="0" err="1"/>
              <a:t>detection</a:t>
            </a:r>
            <a:endParaRPr lang="tr-TR" sz="3600" dirty="0"/>
          </a:p>
          <a:p>
            <a:pPr marL="571500" indent="-571500">
              <a:buFont typeface="Arial" panose="020B0604020202020204" pitchFamily="34" charset="0"/>
              <a:buChar char="•"/>
            </a:pPr>
            <a:r>
              <a:rPr lang="tr-TR" sz="3600" dirty="0"/>
              <a:t>Image </a:t>
            </a:r>
            <a:r>
              <a:rPr lang="tr-TR" sz="3600" dirty="0" err="1"/>
              <a:t>classification</a:t>
            </a:r>
            <a:endParaRPr lang="tr-TR" sz="3600" dirty="0"/>
          </a:p>
          <a:p>
            <a:endParaRPr lang="tr-TR" dirty="0"/>
          </a:p>
        </p:txBody>
      </p:sp>
    </p:spTree>
    <p:extLst>
      <p:ext uri="{BB962C8B-B14F-4D97-AF65-F5344CB8AC3E}">
        <p14:creationId xmlns:p14="http://schemas.microsoft.com/office/powerpoint/2010/main" val="2318135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SORU-3</a:t>
            </a:r>
            <a:endParaRPr lang="tr-TR" dirty="0"/>
          </a:p>
        </p:txBody>
      </p:sp>
      <p:pic>
        <p:nvPicPr>
          <p:cNvPr id="3" name="Resim 2"/>
          <p:cNvPicPr>
            <a:picLocks noChangeAspect="1"/>
          </p:cNvPicPr>
          <p:nvPr/>
        </p:nvPicPr>
        <p:blipFill>
          <a:blip r:embed="rId2"/>
          <a:stretch>
            <a:fillRect/>
          </a:stretch>
        </p:blipFill>
        <p:spPr>
          <a:xfrm>
            <a:off x="1012532" y="1104155"/>
            <a:ext cx="10315270" cy="5462462"/>
          </a:xfrm>
          <a:prstGeom prst="rect">
            <a:avLst/>
          </a:prstGeom>
        </p:spPr>
      </p:pic>
    </p:spTree>
    <p:extLst>
      <p:ext uri="{BB962C8B-B14F-4D97-AF65-F5344CB8AC3E}">
        <p14:creationId xmlns:p14="http://schemas.microsoft.com/office/powerpoint/2010/main" val="5319873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CEVAP-3</a:t>
            </a:r>
            <a:endParaRPr lang="tr-TR" dirty="0"/>
          </a:p>
        </p:txBody>
      </p:sp>
      <p:pic>
        <p:nvPicPr>
          <p:cNvPr id="4" name="Resim 3"/>
          <p:cNvPicPr>
            <a:picLocks noChangeAspect="1"/>
          </p:cNvPicPr>
          <p:nvPr/>
        </p:nvPicPr>
        <p:blipFill>
          <a:blip r:embed="rId2"/>
          <a:stretch>
            <a:fillRect/>
          </a:stretch>
        </p:blipFill>
        <p:spPr>
          <a:xfrm>
            <a:off x="262996" y="940582"/>
            <a:ext cx="5706271" cy="1362265"/>
          </a:xfrm>
          <a:prstGeom prst="rect">
            <a:avLst/>
          </a:prstGeom>
        </p:spPr>
      </p:pic>
      <p:pic>
        <p:nvPicPr>
          <p:cNvPr id="5" name="Resim 4"/>
          <p:cNvPicPr>
            <a:picLocks noChangeAspect="1"/>
          </p:cNvPicPr>
          <p:nvPr/>
        </p:nvPicPr>
        <p:blipFill>
          <a:blip r:embed="rId3"/>
          <a:stretch>
            <a:fillRect/>
          </a:stretch>
        </p:blipFill>
        <p:spPr>
          <a:xfrm>
            <a:off x="262996" y="2585500"/>
            <a:ext cx="6496957" cy="2095792"/>
          </a:xfrm>
          <a:prstGeom prst="rect">
            <a:avLst/>
          </a:prstGeom>
        </p:spPr>
      </p:pic>
      <p:pic>
        <p:nvPicPr>
          <p:cNvPr id="6" name="Resim 5"/>
          <p:cNvPicPr>
            <a:picLocks noChangeAspect="1"/>
          </p:cNvPicPr>
          <p:nvPr/>
        </p:nvPicPr>
        <p:blipFill>
          <a:blip r:embed="rId4"/>
          <a:stretch>
            <a:fillRect/>
          </a:stretch>
        </p:blipFill>
        <p:spPr>
          <a:xfrm>
            <a:off x="369472" y="4814086"/>
            <a:ext cx="6246481" cy="1957852"/>
          </a:xfrm>
          <a:prstGeom prst="rect">
            <a:avLst/>
          </a:prstGeom>
        </p:spPr>
      </p:pic>
      <p:pic>
        <p:nvPicPr>
          <p:cNvPr id="7" name="Resim 6"/>
          <p:cNvPicPr>
            <a:picLocks noChangeAspect="1"/>
          </p:cNvPicPr>
          <p:nvPr/>
        </p:nvPicPr>
        <p:blipFill>
          <a:blip r:embed="rId5"/>
          <a:stretch>
            <a:fillRect/>
          </a:stretch>
        </p:blipFill>
        <p:spPr>
          <a:xfrm>
            <a:off x="5757188" y="927136"/>
            <a:ext cx="6335009" cy="2019582"/>
          </a:xfrm>
          <a:prstGeom prst="rect">
            <a:avLst/>
          </a:prstGeom>
        </p:spPr>
      </p:pic>
      <p:pic>
        <p:nvPicPr>
          <p:cNvPr id="8" name="Resim 7"/>
          <p:cNvPicPr>
            <a:picLocks noChangeAspect="1"/>
          </p:cNvPicPr>
          <p:nvPr/>
        </p:nvPicPr>
        <p:blipFill>
          <a:blip r:embed="rId6"/>
          <a:stretch>
            <a:fillRect/>
          </a:stretch>
        </p:blipFill>
        <p:spPr>
          <a:xfrm>
            <a:off x="5757188" y="2993538"/>
            <a:ext cx="5887272" cy="1648055"/>
          </a:xfrm>
          <a:prstGeom prst="rect">
            <a:avLst/>
          </a:prstGeom>
        </p:spPr>
      </p:pic>
      <p:pic>
        <p:nvPicPr>
          <p:cNvPr id="9" name="Resim 8"/>
          <p:cNvPicPr>
            <a:picLocks noChangeAspect="1"/>
          </p:cNvPicPr>
          <p:nvPr/>
        </p:nvPicPr>
        <p:blipFill>
          <a:blip r:embed="rId7"/>
          <a:stretch>
            <a:fillRect/>
          </a:stretch>
        </p:blipFill>
        <p:spPr>
          <a:xfrm>
            <a:off x="5900083" y="4809514"/>
            <a:ext cx="6192114" cy="1962424"/>
          </a:xfrm>
          <a:prstGeom prst="rect">
            <a:avLst/>
          </a:prstGeom>
        </p:spPr>
      </p:pic>
    </p:spTree>
    <p:extLst>
      <p:ext uri="{BB962C8B-B14F-4D97-AF65-F5344CB8AC3E}">
        <p14:creationId xmlns:p14="http://schemas.microsoft.com/office/powerpoint/2010/main" val="23769932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80308" y="0"/>
            <a:ext cx="10353761" cy="1326321"/>
          </a:xfrm>
        </p:spPr>
        <p:txBody>
          <a:bodyPr/>
          <a:lstStyle/>
          <a:p>
            <a:r>
              <a:rPr lang="tr-TR" sz="3600" dirty="0" smtClean="0"/>
              <a:t>CEVAP-3</a:t>
            </a:r>
            <a:endParaRPr lang="tr-TR" dirty="0"/>
          </a:p>
        </p:txBody>
      </p:sp>
      <p:pic>
        <p:nvPicPr>
          <p:cNvPr id="3" name="Resim 2"/>
          <p:cNvPicPr>
            <a:picLocks noChangeAspect="1"/>
          </p:cNvPicPr>
          <p:nvPr/>
        </p:nvPicPr>
        <p:blipFill>
          <a:blip r:embed="rId2"/>
          <a:stretch>
            <a:fillRect/>
          </a:stretch>
        </p:blipFill>
        <p:spPr>
          <a:xfrm>
            <a:off x="1987527" y="1218467"/>
            <a:ext cx="8087854" cy="1667108"/>
          </a:xfrm>
          <a:prstGeom prst="rect">
            <a:avLst/>
          </a:prstGeom>
        </p:spPr>
      </p:pic>
    </p:spTree>
    <p:extLst>
      <p:ext uri="{BB962C8B-B14F-4D97-AF65-F5344CB8AC3E}">
        <p14:creationId xmlns:p14="http://schemas.microsoft.com/office/powerpoint/2010/main" val="28091844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875/1*VQjCKTVq_SriQNN3-RRQf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010" y="1419554"/>
            <a:ext cx="6290159" cy="322775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p:cNvSpPr txBox="1"/>
          <p:nvPr/>
        </p:nvSpPr>
        <p:spPr>
          <a:xfrm>
            <a:off x="6735837" y="2158800"/>
            <a:ext cx="5162120" cy="2677656"/>
          </a:xfrm>
          <a:prstGeom prst="rect">
            <a:avLst/>
          </a:prstGeom>
          <a:noFill/>
        </p:spPr>
        <p:txBody>
          <a:bodyPr wrap="square" rtlCol="0">
            <a:spAutoFit/>
          </a:bodyPr>
          <a:lstStyle/>
          <a:p>
            <a:r>
              <a:rPr lang="en-US" sz="2800" b="1" dirty="0"/>
              <a:t>Advantages</a:t>
            </a:r>
            <a:r>
              <a:rPr lang="en-US" sz="2800" dirty="0"/>
              <a:t>:</a:t>
            </a:r>
          </a:p>
          <a:p>
            <a:pPr marL="285750" indent="-285750">
              <a:buFont typeface="Arial" panose="020B0604020202020204" pitchFamily="34" charset="0"/>
              <a:buChar char="•"/>
            </a:pPr>
            <a:r>
              <a:rPr lang="en-US" sz="2800" dirty="0"/>
              <a:t>Excellent at handling spatial data.</a:t>
            </a:r>
          </a:p>
          <a:p>
            <a:pPr marL="285750" indent="-285750">
              <a:buFont typeface="Arial" panose="020B0604020202020204" pitchFamily="34" charset="0"/>
              <a:buChar char="•"/>
            </a:pPr>
            <a:r>
              <a:rPr lang="en-US" sz="2800" dirty="0"/>
              <a:t>Requires less preprocessing compared to ANNs.</a:t>
            </a:r>
          </a:p>
          <a:p>
            <a:endParaRPr lang="tr-TR" sz="2800" dirty="0"/>
          </a:p>
        </p:txBody>
      </p:sp>
    </p:spTree>
    <p:extLst>
      <p:ext uri="{BB962C8B-B14F-4D97-AF65-F5344CB8AC3E}">
        <p14:creationId xmlns:p14="http://schemas.microsoft.com/office/powerpoint/2010/main" val="1337230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iro.medium.com/v2/resize:fit:875/1*VQjCKTVq_SriQNN3-RRQf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010" y="1419554"/>
            <a:ext cx="6290159" cy="322775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p:cNvSpPr txBox="1"/>
          <p:nvPr/>
        </p:nvSpPr>
        <p:spPr>
          <a:xfrm>
            <a:off x="6735837" y="2158800"/>
            <a:ext cx="5162120" cy="2246769"/>
          </a:xfrm>
          <a:prstGeom prst="rect">
            <a:avLst/>
          </a:prstGeom>
          <a:noFill/>
        </p:spPr>
        <p:txBody>
          <a:bodyPr wrap="square" rtlCol="0">
            <a:spAutoFit/>
          </a:bodyPr>
          <a:lstStyle/>
          <a:p>
            <a:r>
              <a:rPr lang="en-US" sz="2800" b="1" dirty="0"/>
              <a:t>Challenges:</a:t>
            </a:r>
          </a:p>
          <a:p>
            <a:endParaRPr lang="en-US" sz="2800" b="1" dirty="0"/>
          </a:p>
          <a:p>
            <a:pPr marL="457200" indent="-457200">
              <a:buFont typeface="Arial" panose="020B0604020202020204" pitchFamily="34" charset="0"/>
              <a:buChar char="•"/>
            </a:pPr>
            <a:r>
              <a:rPr lang="en-US" sz="2800" dirty="0"/>
              <a:t>Computationally intensive.</a:t>
            </a:r>
          </a:p>
          <a:p>
            <a:pPr marL="457200" indent="-457200">
              <a:buFont typeface="Arial" panose="020B0604020202020204" pitchFamily="34" charset="0"/>
              <a:buChar char="•"/>
            </a:pPr>
            <a:r>
              <a:rPr lang="en-US" sz="2800" dirty="0"/>
              <a:t>Requires large amounts of labeled data for training.</a:t>
            </a:r>
            <a:endParaRPr lang="tr-TR" sz="2800" dirty="0"/>
          </a:p>
        </p:txBody>
      </p:sp>
    </p:spTree>
    <p:extLst>
      <p:ext uri="{BB962C8B-B14F-4D97-AF65-F5344CB8AC3E}">
        <p14:creationId xmlns:p14="http://schemas.microsoft.com/office/powerpoint/2010/main" val="432899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a:t>Time Series and Sequence Data</a:t>
            </a:r>
            <a:endParaRPr lang="en-US" dirty="0"/>
          </a:p>
        </p:txBody>
      </p:sp>
      <p:pic>
        <p:nvPicPr>
          <p:cNvPr id="5" name="Resim 4"/>
          <p:cNvPicPr>
            <a:picLocks noChangeAspect="1"/>
          </p:cNvPicPr>
          <p:nvPr/>
        </p:nvPicPr>
        <p:blipFill rotWithShape="1">
          <a:blip r:embed="rId2"/>
          <a:srcRect l="2353" t="10696" r="2479"/>
          <a:stretch/>
        </p:blipFill>
        <p:spPr>
          <a:xfrm>
            <a:off x="555865" y="2291377"/>
            <a:ext cx="11069620" cy="3709213"/>
          </a:xfrm>
          <a:prstGeom prst="rect">
            <a:avLst/>
          </a:prstGeom>
        </p:spPr>
      </p:pic>
    </p:spTree>
    <p:extLst>
      <p:ext uri="{BB962C8B-B14F-4D97-AF65-F5344CB8AC3E}">
        <p14:creationId xmlns:p14="http://schemas.microsoft.com/office/powerpoint/2010/main" val="20316574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63188" y="145800"/>
            <a:ext cx="10353761" cy="1326321"/>
          </a:xfrm>
        </p:spPr>
        <p:txBody>
          <a:bodyPr/>
          <a:lstStyle/>
          <a:p>
            <a:r>
              <a:rPr lang="tr-TR" dirty="0" smtClean="0"/>
              <a:t>WHY RNN?</a:t>
            </a:r>
            <a:endParaRPr lang="tr-TR" dirty="0"/>
          </a:p>
        </p:txBody>
      </p:sp>
      <p:sp>
        <p:nvSpPr>
          <p:cNvPr id="3" name="İçerik Yer Tutucusu 2"/>
          <p:cNvSpPr>
            <a:spLocks noGrp="1"/>
          </p:cNvSpPr>
          <p:nvPr>
            <p:ph idx="1"/>
          </p:nvPr>
        </p:nvSpPr>
        <p:spPr>
          <a:xfrm>
            <a:off x="356545" y="1106361"/>
            <a:ext cx="11468257" cy="1787446"/>
          </a:xfrm>
        </p:spPr>
        <p:txBody>
          <a:bodyPr>
            <a:noAutofit/>
          </a:bodyPr>
          <a:lstStyle/>
          <a:p>
            <a:r>
              <a:rPr lang="en-US" sz="1800" dirty="0"/>
              <a:t>Artificial neural networks are insufficient in time </a:t>
            </a:r>
            <a:r>
              <a:rPr lang="en-US" sz="1800" dirty="0" smtClean="0"/>
              <a:t>series</a:t>
            </a:r>
            <a:endParaRPr lang="tr-TR" sz="1800" dirty="0" smtClean="0"/>
          </a:p>
          <a:p>
            <a:r>
              <a:rPr lang="tr-TR" sz="1800" dirty="0"/>
              <a:t>ANN---</a:t>
            </a:r>
            <a:r>
              <a:rPr lang="tr-TR" sz="1800" dirty="0" err="1"/>
              <a:t>fixed</a:t>
            </a:r>
            <a:r>
              <a:rPr lang="tr-TR" sz="1800" dirty="0"/>
              <a:t> </a:t>
            </a:r>
            <a:r>
              <a:rPr lang="tr-TR" sz="1800" dirty="0" err="1" smtClean="0"/>
              <a:t>input</a:t>
            </a:r>
            <a:r>
              <a:rPr lang="tr-TR" sz="1800" dirty="0" smtClean="0"/>
              <a:t>/</a:t>
            </a:r>
            <a:r>
              <a:rPr lang="tr-TR" sz="1800" dirty="0" err="1" smtClean="0"/>
              <a:t>output</a:t>
            </a:r>
            <a:endParaRPr lang="tr-TR" sz="1800" dirty="0" smtClean="0"/>
          </a:p>
          <a:p>
            <a:r>
              <a:rPr lang="tr-TR" sz="1800" dirty="0"/>
              <a:t>time </a:t>
            </a:r>
            <a:r>
              <a:rPr lang="tr-TR" sz="1800" dirty="0" err="1" smtClean="0"/>
              <a:t>dependence</a:t>
            </a:r>
            <a:endParaRPr lang="tr-TR" sz="1800" dirty="0" smtClean="0"/>
          </a:p>
          <a:p>
            <a:r>
              <a:rPr lang="tr-TR" sz="1800" dirty="0" err="1"/>
              <a:t>Losing</a:t>
            </a:r>
            <a:r>
              <a:rPr lang="tr-TR" sz="1800" dirty="0"/>
              <a:t> </a:t>
            </a:r>
            <a:r>
              <a:rPr lang="tr-TR" sz="1800" dirty="0" err="1"/>
              <a:t>past</a:t>
            </a:r>
            <a:r>
              <a:rPr lang="tr-TR" sz="1800" dirty="0"/>
              <a:t> </a:t>
            </a:r>
            <a:r>
              <a:rPr lang="tr-TR" sz="1800" dirty="0" err="1"/>
              <a:t>knowledge</a:t>
            </a:r>
            <a:endParaRPr lang="tr-TR" sz="1800" dirty="0"/>
          </a:p>
        </p:txBody>
      </p:sp>
      <p:pic>
        <p:nvPicPr>
          <p:cNvPr id="4" name="Resim 3"/>
          <p:cNvPicPr>
            <a:picLocks noChangeAspect="1"/>
          </p:cNvPicPr>
          <p:nvPr/>
        </p:nvPicPr>
        <p:blipFill>
          <a:blip r:embed="rId2"/>
          <a:stretch>
            <a:fillRect/>
          </a:stretch>
        </p:blipFill>
        <p:spPr>
          <a:xfrm>
            <a:off x="84324" y="3147652"/>
            <a:ext cx="12012701" cy="3553321"/>
          </a:xfrm>
          <a:prstGeom prst="rect">
            <a:avLst/>
          </a:prstGeom>
        </p:spPr>
      </p:pic>
    </p:spTree>
    <p:extLst>
      <p:ext uri="{BB962C8B-B14F-4D97-AF65-F5344CB8AC3E}">
        <p14:creationId xmlns:p14="http://schemas.microsoft.com/office/powerpoint/2010/main" val="32030447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4436</TotalTime>
  <Words>858</Words>
  <Application>Microsoft Office PowerPoint</Application>
  <PresentationFormat>Geniş ekran</PresentationFormat>
  <Paragraphs>124</Paragraphs>
  <Slides>52</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52</vt:i4>
      </vt:variant>
    </vt:vector>
  </HeadingPairs>
  <TitlesOfParts>
    <vt:vector size="57" baseType="lpstr">
      <vt:lpstr>Arial</vt:lpstr>
      <vt:lpstr>Bookman Old Style</vt:lpstr>
      <vt:lpstr>Calibri</vt:lpstr>
      <vt:lpstr>Rockwell</vt:lpstr>
      <vt:lpstr>Damask</vt:lpstr>
      <vt:lpstr>Derin ogrenme </vt:lpstr>
      <vt:lpstr>Contents</vt:lpstr>
      <vt:lpstr>PowerPoint Sunusu</vt:lpstr>
      <vt:lpstr>PowerPoint Sunusu</vt:lpstr>
      <vt:lpstr>PowerPoint Sunusu</vt:lpstr>
      <vt:lpstr>PowerPoint Sunusu</vt:lpstr>
      <vt:lpstr>PowerPoint Sunusu</vt:lpstr>
      <vt:lpstr>Time Series and Sequence Data</vt:lpstr>
      <vt:lpstr>WHY RNN?</vt:lpstr>
      <vt:lpstr>rnn</vt:lpstr>
      <vt:lpstr>rnn</vt:lpstr>
      <vt:lpstr>RNN (Recurrent Neural Network)</vt:lpstr>
      <vt:lpstr>RNN (Recurrent Neural Network)</vt:lpstr>
      <vt:lpstr>RNN architecture</vt:lpstr>
      <vt:lpstr>RNN architecture</vt:lpstr>
      <vt:lpstr>RNN architecture</vt:lpstr>
      <vt:lpstr>SORU-1</vt:lpstr>
      <vt:lpstr>SORU-1</vt:lpstr>
      <vt:lpstr>CEVAP-1</vt:lpstr>
      <vt:lpstr>CEVAP-1</vt:lpstr>
      <vt:lpstr>SORU-2</vt:lpstr>
      <vt:lpstr>SORU-2</vt:lpstr>
      <vt:lpstr>SORU-2</vt:lpstr>
      <vt:lpstr>CEVAP-2</vt:lpstr>
      <vt:lpstr>CEVAP-2</vt:lpstr>
      <vt:lpstr>CEVAP-2</vt:lpstr>
      <vt:lpstr>CEVAP-2</vt:lpstr>
      <vt:lpstr>Vanıshıng gradıent problem</vt:lpstr>
      <vt:lpstr>Vanıshıng gradıent problem</vt:lpstr>
      <vt:lpstr>Vanıshıng gradıent problem</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LSTM - Long Short Term Memory- Uzun Kısa Süreli Hafıza</vt:lpstr>
      <vt:lpstr>SORU-3</vt:lpstr>
      <vt:lpstr>SORU-3</vt:lpstr>
      <vt:lpstr>CEVAP-3</vt:lpstr>
      <vt:lpstr>CEVAP-3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Derin ogrenme-1 Dr. Öğr. Üyesi. M. Hakan Bozkurt</dc:title>
  <dc:creator>Hakan Bozkurt</dc:creator>
  <cp:lastModifiedBy>Lab43</cp:lastModifiedBy>
  <cp:revision>115</cp:revision>
  <dcterms:created xsi:type="dcterms:W3CDTF">2023-03-01T08:57:57Z</dcterms:created>
  <dcterms:modified xsi:type="dcterms:W3CDTF">2025-04-03T14:08:20Z</dcterms:modified>
</cp:coreProperties>
</file>